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61"/>
  </p:notesMasterIdLst>
  <p:sldIdLst>
    <p:sldId id="1193" r:id="rId3"/>
    <p:sldId id="1121" r:id="rId4"/>
    <p:sldId id="1172" r:id="rId5"/>
    <p:sldId id="1126" r:id="rId6"/>
    <p:sldId id="1128" r:id="rId7"/>
    <p:sldId id="1127" r:id="rId8"/>
    <p:sldId id="1129" r:id="rId9"/>
    <p:sldId id="1130" r:id="rId10"/>
    <p:sldId id="1131" r:id="rId11"/>
    <p:sldId id="1132" r:id="rId12"/>
    <p:sldId id="1133" r:id="rId13"/>
    <p:sldId id="1134" r:id="rId14"/>
    <p:sldId id="1135" r:id="rId15"/>
    <p:sldId id="1136" r:id="rId16"/>
    <p:sldId id="1137" r:id="rId17"/>
    <p:sldId id="1138" r:id="rId18"/>
    <p:sldId id="1173" r:id="rId19"/>
    <p:sldId id="1174" r:id="rId20"/>
    <p:sldId id="1139" r:id="rId21"/>
    <p:sldId id="1175" r:id="rId22"/>
    <p:sldId id="1176" r:id="rId23"/>
    <p:sldId id="1142" r:id="rId24"/>
    <p:sldId id="1177" r:id="rId25"/>
    <p:sldId id="1178" r:id="rId26"/>
    <p:sldId id="1179" r:id="rId27"/>
    <p:sldId id="1180" r:id="rId28"/>
    <p:sldId id="1181" r:id="rId29"/>
    <p:sldId id="1182" r:id="rId30"/>
    <p:sldId id="1183" r:id="rId31"/>
    <p:sldId id="1184" r:id="rId32"/>
    <p:sldId id="1185" r:id="rId33"/>
    <p:sldId id="1140" r:id="rId34"/>
    <p:sldId id="1186" r:id="rId35"/>
    <p:sldId id="1187" r:id="rId36"/>
    <p:sldId id="1188" r:id="rId37"/>
    <p:sldId id="1189" r:id="rId38"/>
    <p:sldId id="1190" r:id="rId39"/>
    <p:sldId id="1191" r:id="rId40"/>
    <p:sldId id="1192" r:id="rId41"/>
    <p:sldId id="1194" r:id="rId42"/>
    <p:sldId id="1195" r:id="rId43"/>
    <p:sldId id="1145" r:id="rId44"/>
    <p:sldId id="1197" r:id="rId45"/>
    <p:sldId id="1198" r:id="rId46"/>
    <p:sldId id="1199" r:id="rId47"/>
    <p:sldId id="1200" r:id="rId48"/>
    <p:sldId id="1201" r:id="rId49"/>
    <p:sldId id="1202" r:id="rId50"/>
    <p:sldId id="1203" r:id="rId51"/>
    <p:sldId id="1204" r:id="rId52"/>
    <p:sldId id="1205" r:id="rId53"/>
    <p:sldId id="1206" r:id="rId54"/>
    <p:sldId id="1207" r:id="rId55"/>
    <p:sldId id="1208" r:id="rId56"/>
    <p:sldId id="1209" r:id="rId57"/>
    <p:sldId id="1210" r:id="rId58"/>
    <p:sldId id="1211" r:id="rId59"/>
    <p:sldId id="1146"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p15:clr>
            <a:srgbClr val="A4A3A4"/>
          </p15:clr>
        </p15:guide>
        <p15:guide id="2" orient="horz" pos="1822">
          <p15:clr>
            <a:srgbClr val="A4A3A4"/>
          </p15:clr>
        </p15:guide>
        <p15:guide id="3" orient="horz" pos="2340">
          <p15:clr>
            <a:srgbClr val="A4A3A4"/>
          </p15:clr>
        </p15:guide>
        <p15:guide id="4" pos="3804">
          <p15:clr>
            <a:srgbClr val="A4A3A4"/>
          </p15:clr>
        </p15:guide>
        <p15:guide id="5" pos="746">
          <p15:clr>
            <a:srgbClr val="A4A3A4"/>
          </p15:clr>
        </p15:guide>
        <p15:guide id="6" pos="6994">
          <p15:clr>
            <a:srgbClr val="A4A3A4"/>
          </p15:clr>
        </p15:guide>
        <p15:guide id="7" pos="878">
          <p15:clr>
            <a:srgbClr val="A4A3A4"/>
          </p15:clr>
        </p15:guide>
        <p15:guide id="8" pos="747">
          <p15:clr>
            <a:srgbClr val="A4A3A4"/>
          </p15:clr>
        </p15:guide>
        <p15:guide id="9" pos="6995">
          <p15:clr>
            <a:srgbClr val="A4A3A4"/>
          </p15:clr>
        </p15:guide>
        <p15:guide id="10" pos="8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启成" initials="张启成" lastIdx="1" clrIdx="0"/>
  <p:cmAuthor id="2" name="WJZ" initials="W" lastIdx="2" clrIdx="1">
    <p:extLst>
      <p:ext uri="{19B8F6BF-5375-455C-9EA6-DF929625EA0E}">
        <p15:presenceInfo xmlns:p15="http://schemas.microsoft.com/office/powerpoint/2012/main" userId="WJ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66FF"/>
    <a:srgbClr val="FDF9AD"/>
    <a:srgbClr val="74E8F8"/>
    <a:srgbClr val="FF65A3"/>
    <a:srgbClr val="F3F3F3"/>
    <a:srgbClr val="F0F0F0"/>
    <a:srgbClr val="F5F5F5"/>
    <a:srgbClr val="FF9900"/>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88159" autoAdjust="0"/>
  </p:normalViewPr>
  <p:slideViewPr>
    <p:cSldViewPr snapToGrid="0" showGuides="1">
      <p:cViewPr varScale="1">
        <p:scale>
          <a:sx n="59" d="100"/>
          <a:sy n="59" d="100"/>
        </p:scale>
        <p:origin x="436" y="68"/>
      </p:cViewPr>
      <p:guideLst>
        <p:guide orient="horz" pos="2110"/>
        <p:guide orient="horz" pos="1822"/>
        <p:guide orient="horz" pos="2340"/>
        <p:guide pos="3804"/>
        <p:guide pos="746"/>
        <p:guide pos="6994"/>
        <p:guide pos="878"/>
        <p:guide pos="747"/>
        <p:guide pos="6995"/>
        <p:guide pos="879"/>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B3321-9625-48D7-A91D-CD4FF8EA26CB}" type="datetimeFigureOut">
              <a:rPr lang="zh-CN" altLang="en-US" smtClean="0"/>
              <a:pPr/>
              <a:t>2022/4/4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1EC39-8C03-4A1B-8776-95A63998E423}" type="slidenum">
              <a:rPr lang="zh-CN" altLang="en-US" smtClean="0"/>
              <a:pPr/>
              <a:t>‹#›</a:t>
            </a:fld>
            <a:endParaRPr lang="zh-CN" altLang="en-US"/>
          </a:p>
        </p:txBody>
      </p:sp>
    </p:spTree>
    <p:extLst>
      <p:ext uri="{BB962C8B-B14F-4D97-AF65-F5344CB8AC3E}">
        <p14:creationId xmlns:p14="http://schemas.microsoft.com/office/powerpoint/2010/main" val="2912423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a:t>
            </a:fld>
            <a:endParaRPr lang="zh-CN" altLang="en-US"/>
          </a:p>
        </p:txBody>
      </p:sp>
    </p:spTree>
    <p:extLst>
      <p:ext uri="{BB962C8B-B14F-4D97-AF65-F5344CB8AC3E}">
        <p14:creationId xmlns:p14="http://schemas.microsoft.com/office/powerpoint/2010/main" val="1689717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10</a:t>
            </a:fld>
            <a:endParaRPr lang="zh-CN" altLang="en-US"/>
          </a:p>
        </p:txBody>
      </p:sp>
    </p:spTree>
    <p:extLst>
      <p:ext uri="{BB962C8B-B14F-4D97-AF65-F5344CB8AC3E}">
        <p14:creationId xmlns:p14="http://schemas.microsoft.com/office/powerpoint/2010/main" val="6147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11</a:t>
            </a:fld>
            <a:endParaRPr lang="zh-CN" altLang="en-US"/>
          </a:p>
        </p:txBody>
      </p:sp>
    </p:spTree>
    <p:extLst>
      <p:ext uri="{BB962C8B-B14F-4D97-AF65-F5344CB8AC3E}">
        <p14:creationId xmlns:p14="http://schemas.microsoft.com/office/powerpoint/2010/main" val="2593908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12</a:t>
            </a:fld>
            <a:endParaRPr lang="zh-CN" altLang="en-US"/>
          </a:p>
        </p:txBody>
      </p:sp>
    </p:spTree>
    <p:extLst>
      <p:ext uri="{BB962C8B-B14F-4D97-AF65-F5344CB8AC3E}">
        <p14:creationId xmlns:p14="http://schemas.microsoft.com/office/powerpoint/2010/main" val="675191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13</a:t>
            </a:fld>
            <a:endParaRPr lang="zh-CN" altLang="en-US"/>
          </a:p>
        </p:txBody>
      </p:sp>
    </p:spTree>
    <p:extLst>
      <p:ext uri="{BB962C8B-B14F-4D97-AF65-F5344CB8AC3E}">
        <p14:creationId xmlns:p14="http://schemas.microsoft.com/office/powerpoint/2010/main" val="1466896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14</a:t>
            </a:fld>
            <a:endParaRPr lang="zh-CN" altLang="en-US"/>
          </a:p>
        </p:txBody>
      </p:sp>
    </p:spTree>
    <p:extLst>
      <p:ext uri="{BB962C8B-B14F-4D97-AF65-F5344CB8AC3E}">
        <p14:creationId xmlns:p14="http://schemas.microsoft.com/office/powerpoint/2010/main" val="2072109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15</a:t>
            </a:fld>
            <a:endParaRPr lang="zh-CN" altLang="en-US"/>
          </a:p>
        </p:txBody>
      </p:sp>
    </p:spTree>
    <p:extLst>
      <p:ext uri="{BB962C8B-B14F-4D97-AF65-F5344CB8AC3E}">
        <p14:creationId xmlns:p14="http://schemas.microsoft.com/office/powerpoint/2010/main" val="268353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16</a:t>
            </a:fld>
            <a:endParaRPr lang="zh-CN" altLang="en-US"/>
          </a:p>
        </p:txBody>
      </p:sp>
    </p:spTree>
    <p:extLst>
      <p:ext uri="{BB962C8B-B14F-4D97-AF65-F5344CB8AC3E}">
        <p14:creationId xmlns:p14="http://schemas.microsoft.com/office/powerpoint/2010/main" val="3512961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17</a:t>
            </a:fld>
            <a:endParaRPr lang="zh-CN" altLang="en-US"/>
          </a:p>
        </p:txBody>
      </p:sp>
    </p:spTree>
    <p:extLst>
      <p:ext uri="{BB962C8B-B14F-4D97-AF65-F5344CB8AC3E}">
        <p14:creationId xmlns:p14="http://schemas.microsoft.com/office/powerpoint/2010/main" val="649825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18</a:t>
            </a:fld>
            <a:endParaRPr lang="zh-CN" altLang="en-US"/>
          </a:p>
        </p:txBody>
      </p:sp>
    </p:spTree>
    <p:extLst>
      <p:ext uri="{BB962C8B-B14F-4D97-AF65-F5344CB8AC3E}">
        <p14:creationId xmlns:p14="http://schemas.microsoft.com/office/powerpoint/2010/main" val="279379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19</a:t>
            </a:fld>
            <a:endParaRPr lang="zh-CN" altLang="en-US"/>
          </a:p>
        </p:txBody>
      </p:sp>
    </p:spTree>
    <p:extLst>
      <p:ext uri="{BB962C8B-B14F-4D97-AF65-F5344CB8AC3E}">
        <p14:creationId xmlns:p14="http://schemas.microsoft.com/office/powerpoint/2010/main" val="1323598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a:t>
            </a:fld>
            <a:endParaRPr lang="zh-CN" altLang="en-US"/>
          </a:p>
        </p:txBody>
      </p:sp>
    </p:spTree>
    <p:extLst>
      <p:ext uri="{BB962C8B-B14F-4D97-AF65-F5344CB8AC3E}">
        <p14:creationId xmlns:p14="http://schemas.microsoft.com/office/powerpoint/2010/main" val="4159765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20</a:t>
            </a:fld>
            <a:endParaRPr lang="zh-CN" altLang="en-US"/>
          </a:p>
        </p:txBody>
      </p:sp>
    </p:spTree>
    <p:extLst>
      <p:ext uri="{BB962C8B-B14F-4D97-AF65-F5344CB8AC3E}">
        <p14:creationId xmlns:p14="http://schemas.microsoft.com/office/powerpoint/2010/main" val="4273118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21</a:t>
            </a:fld>
            <a:endParaRPr lang="zh-CN" altLang="en-US"/>
          </a:p>
        </p:txBody>
      </p:sp>
    </p:spTree>
    <p:extLst>
      <p:ext uri="{BB962C8B-B14F-4D97-AF65-F5344CB8AC3E}">
        <p14:creationId xmlns:p14="http://schemas.microsoft.com/office/powerpoint/2010/main" val="2057337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22</a:t>
            </a:fld>
            <a:endParaRPr lang="zh-CN" altLang="en-US"/>
          </a:p>
        </p:txBody>
      </p:sp>
    </p:spTree>
    <p:extLst>
      <p:ext uri="{BB962C8B-B14F-4D97-AF65-F5344CB8AC3E}">
        <p14:creationId xmlns:p14="http://schemas.microsoft.com/office/powerpoint/2010/main" val="1413670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23</a:t>
            </a:fld>
            <a:endParaRPr lang="zh-CN" altLang="en-US"/>
          </a:p>
        </p:txBody>
      </p:sp>
    </p:spTree>
    <p:extLst>
      <p:ext uri="{BB962C8B-B14F-4D97-AF65-F5344CB8AC3E}">
        <p14:creationId xmlns:p14="http://schemas.microsoft.com/office/powerpoint/2010/main" val="333384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24</a:t>
            </a:fld>
            <a:endParaRPr lang="zh-CN" altLang="en-US"/>
          </a:p>
        </p:txBody>
      </p:sp>
    </p:spTree>
    <p:extLst>
      <p:ext uri="{BB962C8B-B14F-4D97-AF65-F5344CB8AC3E}">
        <p14:creationId xmlns:p14="http://schemas.microsoft.com/office/powerpoint/2010/main" val="1910954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25</a:t>
            </a:fld>
            <a:endParaRPr lang="zh-CN" altLang="en-US"/>
          </a:p>
        </p:txBody>
      </p:sp>
    </p:spTree>
    <p:extLst>
      <p:ext uri="{BB962C8B-B14F-4D97-AF65-F5344CB8AC3E}">
        <p14:creationId xmlns:p14="http://schemas.microsoft.com/office/powerpoint/2010/main" val="1252004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26</a:t>
            </a:fld>
            <a:endParaRPr lang="zh-CN" altLang="en-US"/>
          </a:p>
        </p:txBody>
      </p:sp>
    </p:spTree>
    <p:extLst>
      <p:ext uri="{BB962C8B-B14F-4D97-AF65-F5344CB8AC3E}">
        <p14:creationId xmlns:p14="http://schemas.microsoft.com/office/powerpoint/2010/main" val="54729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27</a:t>
            </a:fld>
            <a:endParaRPr lang="zh-CN" altLang="en-US"/>
          </a:p>
        </p:txBody>
      </p:sp>
    </p:spTree>
    <p:extLst>
      <p:ext uri="{BB962C8B-B14F-4D97-AF65-F5344CB8AC3E}">
        <p14:creationId xmlns:p14="http://schemas.microsoft.com/office/powerpoint/2010/main" val="3483572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28</a:t>
            </a:fld>
            <a:endParaRPr lang="zh-CN" altLang="en-US"/>
          </a:p>
        </p:txBody>
      </p:sp>
    </p:spTree>
    <p:extLst>
      <p:ext uri="{BB962C8B-B14F-4D97-AF65-F5344CB8AC3E}">
        <p14:creationId xmlns:p14="http://schemas.microsoft.com/office/powerpoint/2010/main" val="1255583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29</a:t>
            </a:fld>
            <a:endParaRPr lang="zh-CN" altLang="en-US"/>
          </a:p>
        </p:txBody>
      </p:sp>
    </p:spTree>
    <p:extLst>
      <p:ext uri="{BB962C8B-B14F-4D97-AF65-F5344CB8AC3E}">
        <p14:creationId xmlns:p14="http://schemas.microsoft.com/office/powerpoint/2010/main" val="3444549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a:t>
            </a:fld>
            <a:endParaRPr lang="zh-CN" altLang="en-US"/>
          </a:p>
        </p:txBody>
      </p:sp>
    </p:spTree>
    <p:extLst>
      <p:ext uri="{BB962C8B-B14F-4D97-AF65-F5344CB8AC3E}">
        <p14:creationId xmlns:p14="http://schemas.microsoft.com/office/powerpoint/2010/main" val="18062986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30</a:t>
            </a:fld>
            <a:endParaRPr lang="zh-CN" altLang="en-US"/>
          </a:p>
        </p:txBody>
      </p:sp>
    </p:spTree>
    <p:extLst>
      <p:ext uri="{BB962C8B-B14F-4D97-AF65-F5344CB8AC3E}">
        <p14:creationId xmlns:p14="http://schemas.microsoft.com/office/powerpoint/2010/main" val="1491323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31</a:t>
            </a:fld>
            <a:endParaRPr lang="zh-CN" altLang="en-US"/>
          </a:p>
        </p:txBody>
      </p:sp>
    </p:spTree>
    <p:extLst>
      <p:ext uri="{BB962C8B-B14F-4D97-AF65-F5344CB8AC3E}">
        <p14:creationId xmlns:p14="http://schemas.microsoft.com/office/powerpoint/2010/main" val="3927369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32</a:t>
            </a:fld>
            <a:endParaRPr lang="zh-CN" altLang="en-US"/>
          </a:p>
        </p:txBody>
      </p:sp>
    </p:spTree>
    <p:extLst>
      <p:ext uri="{BB962C8B-B14F-4D97-AF65-F5344CB8AC3E}">
        <p14:creationId xmlns:p14="http://schemas.microsoft.com/office/powerpoint/2010/main" val="932024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33</a:t>
            </a:fld>
            <a:endParaRPr lang="zh-CN" altLang="en-US"/>
          </a:p>
        </p:txBody>
      </p:sp>
    </p:spTree>
    <p:extLst>
      <p:ext uri="{BB962C8B-B14F-4D97-AF65-F5344CB8AC3E}">
        <p14:creationId xmlns:p14="http://schemas.microsoft.com/office/powerpoint/2010/main" val="3834691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34</a:t>
            </a:fld>
            <a:endParaRPr lang="zh-CN" altLang="en-US"/>
          </a:p>
        </p:txBody>
      </p:sp>
    </p:spTree>
    <p:extLst>
      <p:ext uri="{BB962C8B-B14F-4D97-AF65-F5344CB8AC3E}">
        <p14:creationId xmlns:p14="http://schemas.microsoft.com/office/powerpoint/2010/main" val="3824612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35</a:t>
            </a:fld>
            <a:endParaRPr lang="zh-CN" altLang="en-US"/>
          </a:p>
        </p:txBody>
      </p:sp>
    </p:spTree>
    <p:extLst>
      <p:ext uri="{BB962C8B-B14F-4D97-AF65-F5344CB8AC3E}">
        <p14:creationId xmlns:p14="http://schemas.microsoft.com/office/powerpoint/2010/main" val="1607513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36</a:t>
            </a:fld>
            <a:endParaRPr lang="zh-CN" altLang="en-US"/>
          </a:p>
        </p:txBody>
      </p:sp>
    </p:spTree>
    <p:extLst>
      <p:ext uri="{BB962C8B-B14F-4D97-AF65-F5344CB8AC3E}">
        <p14:creationId xmlns:p14="http://schemas.microsoft.com/office/powerpoint/2010/main" val="572612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37</a:t>
            </a:fld>
            <a:endParaRPr lang="zh-CN" altLang="en-US"/>
          </a:p>
        </p:txBody>
      </p:sp>
    </p:spTree>
    <p:extLst>
      <p:ext uri="{BB962C8B-B14F-4D97-AF65-F5344CB8AC3E}">
        <p14:creationId xmlns:p14="http://schemas.microsoft.com/office/powerpoint/2010/main" val="1032762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38</a:t>
            </a:fld>
            <a:endParaRPr lang="zh-CN" altLang="en-US"/>
          </a:p>
        </p:txBody>
      </p:sp>
    </p:spTree>
    <p:extLst>
      <p:ext uri="{BB962C8B-B14F-4D97-AF65-F5344CB8AC3E}">
        <p14:creationId xmlns:p14="http://schemas.microsoft.com/office/powerpoint/2010/main" val="456698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39</a:t>
            </a:fld>
            <a:endParaRPr lang="zh-CN" altLang="en-US"/>
          </a:p>
        </p:txBody>
      </p:sp>
    </p:spTree>
    <p:extLst>
      <p:ext uri="{BB962C8B-B14F-4D97-AF65-F5344CB8AC3E}">
        <p14:creationId xmlns:p14="http://schemas.microsoft.com/office/powerpoint/2010/main" val="2345464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a:t>
            </a:fld>
            <a:endParaRPr lang="zh-CN" altLang="en-US"/>
          </a:p>
        </p:txBody>
      </p:sp>
    </p:spTree>
    <p:extLst>
      <p:ext uri="{BB962C8B-B14F-4D97-AF65-F5344CB8AC3E}">
        <p14:creationId xmlns:p14="http://schemas.microsoft.com/office/powerpoint/2010/main" val="42628058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40</a:t>
            </a:fld>
            <a:endParaRPr lang="zh-CN" altLang="en-US"/>
          </a:p>
        </p:txBody>
      </p:sp>
    </p:spTree>
    <p:extLst>
      <p:ext uri="{BB962C8B-B14F-4D97-AF65-F5344CB8AC3E}">
        <p14:creationId xmlns:p14="http://schemas.microsoft.com/office/powerpoint/2010/main" val="3296360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41</a:t>
            </a:fld>
            <a:endParaRPr lang="zh-CN" altLang="en-US"/>
          </a:p>
        </p:txBody>
      </p:sp>
    </p:spTree>
    <p:extLst>
      <p:ext uri="{BB962C8B-B14F-4D97-AF65-F5344CB8AC3E}">
        <p14:creationId xmlns:p14="http://schemas.microsoft.com/office/powerpoint/2010/main" val="4208282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42</a:t>
            </a:fld>
            <a:endParaRPr lang="zh-CN" altLang="en-US"/>
          </a:p>
        </p:txBody>
      </p:sp>
    </p:spTree>
    <p:extLst>
      <p:ext uri="{BB962C8B-B14F-4D97-AF65-F5344CB8AC3E}">
        <p14:creationId xmlns:p14="http://schemas.microsoft.com/office/powerpoint/2010/main" val="1094819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43</a:t>
            </a:fld>
            <a:endParaRPr lang="zh-CN" altLang="en-US"/>
          </a:p>
        </p:txBody>
      </p:sp>
    </p:spTree>
    <p:extLst>
      <p:ext uri="{BB962C8B-B14F-4D97-AF65-F5344CB8AC3E}">
        <p14:creationId xmlns:p14="http://schemas.microsoft.com/office/powerpoint/2010/main" val="3211250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44</a:t>
            </a:fld>
            <a:endParaRPr lang="zh-CN" altLang="en-US"/>
          </a:p>
        </p:txBody>
      </p:sp>
    </p:spTree>
    <p:extLst>
      <p:ext uri="{BB962C8B-B14F-4D97-AF65-F5344CB8AC3E}">
        <p14:creationId xmlns:p14="http://schemas.microsoft.com/office/powerpoint/2010/main" val="3513790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45</a:t>
            </a:fld>
            <a:endParaRPr lang="zh-CN" altLang="en-US"/>
          </a:p>
        </p:txBody>
      </p:sp>
    </p:spTree>
    <p:extLst>
      <p:ext uri="{BB962C8B-B14F-4D97-AF65-F5344CB8AC3E}">
        <p14:creationId xmlns:p14="http://schemas.microsoft.com/office/powerpoint/2010/main" val="1432948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46</a:t>
            </a:fld>
            <a:endParaRPr lang="zh-CN" altLang="en-US"/>
          </a:p>
        </p:txBody>
      </p:sp>
    </p:spTree>
    <p:extLst>
      <p:ext uri="{BB962C8B-B14F-4D97-AF65-F5344CB8AC3E}">
        <p14:creationId xmlns:p14="http://schemas.microsoft.com/office/powerpoint/2010/main" val="1434388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47</a:t>
            </a:fld>
            <a:endParaRPr lang="zh-CN" altLang="en-US"/>
          </a:p>
        </p:txBody>
      </p:sp>
    </p:spTree>
    <p:extLst>
      <p:ext uri="{BB962C8B-B14F-4D97-AF65-F5344CB8AC3E}">
        <p14:creationId xmlns:p14="http://schemas.microsoft.com/office/powerpoint/2010/main" val="3670649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48</a:t>
            </a:fld>
            <a:endParaRPr lang="zh-CN" altLang="en-US"/>
          </a:p>
        </p:txBody>
      </p:sp>
    </p:spTree>
    <p:extLst>
      <p:ext uri="{BB962C8B-B14F-4D97-AF65-F5344CB8AC3E}">
        <p14:creationId xmlns:p14="http://schemas.microsoft.com/office/powerpoint/2010/main" val="8945799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49</a:t>
            </a:fld>
            <a:endParaRPr lang="zh-CN" altLang="en-US"/>
          </a:p>
        </p:txBody>
      </p:sp>
    </p:spTree>
    <p:extLst>
      <p:ext uri="{BB962C8B-B14F-4D97-AF65-F5344CB8AC3E}">
        <p14:creationId xmlns:p14="http://schemas.microsoft.com/office/powerpoint/2010/main" val="14511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a:t>
            </a:fld>
            <a:endParaRPr lang="zh-CN" altLang="en-US"/>
          </a:p>
        </p:txBody>
      </p:sp>
    </p:spTree>
    <p:extLst>
      <p:ext uri="{BB962C8B-B14F-4D97-AF65-F5344CB8AC3E}">
        <p14:creationId xmlns:p14="http://schemas.microsoft.com/office/powerpoint/2010/main" val="3016493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50</a:t>
            </a:fld>
            <a:endParaRPr lang="zh-CN" altLang="en-US"/>
          </a:p>
        </p:txBody>
      </p:sp>
    </p:spTree>
    <p:extLst>
      <p:ext uri="{BB962C8B-B14F-4D97-AF65-F5344CB8AC3E}">
        <p14:creationId xmlns:p14="http://schemas.microsoft.com/office/powerpoint/2010/main" val="1282899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51</a:t>
            </a:fld>
            <a:endParaRPr lang="zh-CN" altLang="en-US"/>
          </a:p>
        </p:txBody>
      </p:sp>
    </p:spTree>
    <p:extLst>
      <p:ext uri="{BB962C8B-B14F-4D97-AF65-F5344CB8AC3E}">
        <p14:creationId xmlns:p14="http://schemas.microsoft.com/office/powerpoint/2010/main" val="2644226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52</a:t>
            </a:fld>
            <a:endParaRPr lang="zh-CN" altLang="en-US"/>
          </a:p>
        </p:txBody>
      </p:sp>
    </p:spTree>
    <p:extLst>
      <p:ext uri="{BB962C8B-B14F-4D97-AF65-F5344CB8AC3E}">
        <p14:creationId xmlns:p14="http://schemas.microsoft.com/office/powerpoint/2010/main" val="2334132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53</a:t>
            </a:fld>
            <a:endParaRPr lang="zh-CN" altLang="en-US"/>
          </a:p>
        </p:txBody>
      </p:sp>
    </p:spTree>
    <p:extLst>
      <p:ext uri="{BB962C8B-B14F-4D97-AF65-F5344CB8AC3E}">
        <p14:creationId xmlns:p14="http://schemas.microsoft.com/office/powerpoint/2010/main" val="3655382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54</a:t>
            </a:fld>
            <a:endParaRPr lang="zh-CN" altLang="en-US"/>
          </a:p>
        </p:txBody>
      </p:sp>
    </p:spTree>
    <p:extLst>
      <p:ext uri="{BB962C8B-B14F-4D97-AF65-F5344CB8AC3E}">
        <p14:creationId xmlns:p14="http://schemas.microsoft.com/office/powerpoint/2010/main" val="18010898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55</a:t>
            </a:fld>
            <a:endParaRPr lang="zh-CN" altLang="en-US"/>
          </a:p>
        </p:txBody>
      </p:sp>
    </p:spTree>
    <p:extLst>
      <p:ext uri="{BB962C8B-B14F-4D97-AF65-F5344CB8AC3E}">
        <p14:creationId xmlns:p14="http://schemas.microsoft.com/office/powerpoint/2010/main" val="25605074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56</a:t>
            </a:fld>
            <a:endParaRPr lang="zh-CN" altLang="en-US"/>
          </a:p>
        </p:txBody>
      </p:sp>
    </p:spTree>
    <p:extLst>
      <p:ext uri="{BB962C8B-B14F-4D97-AF65-F5344CB8AC3E}">
        <p14:creationId xmlns:p14="http://schemas.microsoft.com/office/powerpoint/2010/main" val="3552452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57</a:t>
            </a:fld>
            <a:endParaRPr lang="zh-CN" altLang="en-US"/>
          </a:p>
        </p:txBody>
      </p:sp>
    </p:spTree>
    <p:extLst>
      <p:ext uri="{BB962C8B-B14F-4D97-AF65-F5344CB8AC3E}">
        <p14:creationId xmlns:p14="http://schemas.microsoft.com/office/powerpoint/2010/main" val="944315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58</a:t>
            </a:fld>
            <a:endParaRPr lang="zh-CN" altLang="en-US"/>
          </a:p>
        </p:txBody>
      </p:sp>
    </p:spTree>
    <p:extLst>
      <p:ext uri="{BB962C8B-B14F-4D97-AF65-F5344CB8AC3E}">
        <p14:creationId xmlns:p14="http://schemas.microsoft.com/office/powerpoint/2010/main" val="4283909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a:t>
            </a:fld>
            <a:endParaRPr lang="zh-CN" altLang="en-US"/>
          </a:p>
        </p:txBody>
      </p:sp>
    </p:spTree>
    <p:extLst>
      <p:ext uri="{BB962C8B-B14F-4D97-AF65-F5344CB8AC3E}">
        <p14:creationId xmlns:p14="http://schemas.microsoft.com/office/powerpoint/2010/main" val="11946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342900" indent="-342900" algn="just">
              <a:spcBef>
                <a:spcPct val="20000"/>
              </a:spcBef>
              <a:buClr>
                <a:srgbClr val="FF0000"/>
              </a:buClr>
              <a:defRPr/>
            </a:pPr>
            <a:r>
              <a:rPr kumimoji="1" lang="en-US" altLang="zh-CN" sz="1200" kern="0" dirty="0">
                <a:ea typeface="宋体" pitchFamily="2" charset="-122"/>
                <a:cs typeface="Times New Roman" pitchFamily="18" charset="0"/>
              </a:rPr>
              <a:t> </a:t>
            </a:r>
            <a:r>
              <a:rPr kumimoji="1" lang="zh-CN" altLang="en-US" sz="1200" kern="0" dirty="0">
                <a:ea typeface="宋体" pitchFamily="2" charset="-122"/>
                <a:cs typeface="Times New Roman" pitchFamily="18" charset="0"/>
              </a:rPr>
              <a:t>两条内存模组以“步伐一致方式”工作，现代</a:t>
            </a:r>
            <a:r>
              <a:rPr kumimoji="1" lang="en-US" altLang="zh-CN" sz="1200" kern="0" dirty="0">
                <a:ea typeface="宋体" pitchFamily="2" charset="-122"/>
                <a:cs typeface="Times New Roman" pitchFamily="18" charset="0"/>
              </a:rPr>
              <a:t>DRAM</a:t>
            </a:r>
            <a:r>
              <a:rPr kumimoji="1" lang="zh-CN" altLang="en-US" sz="1200" kern="0" dirty="0">
                <a:ea typeface="宋体" pitchFamily="2" charset="-122"/>
                <a:cs typeface="Times New Roman" pitchFamily="18" charset="0"/>
              </a:rPr>
              <a:t>内存模组（内存条）采用</a:t>
            </a:r>
            <a:r>
              <a:rPr kumimoji="1" lang="en-US" altLang="zh-CN" sz="1200" kern="0" dirty="0">
                <a:solidFill>
                  <a:srgbClr val="0033CC"/>
                </a:solidFill>
                <a:ea typeface="宋体" pitchFamily="2" charset="-122"/>
                <a:cs typeface="Times New Roman" pitchFamily="18" charset="0"/>
              </a:rPr>
              <a:t>64</a:t>
            </a:r>
            <a:r>
              <a:rPr kumimoji="1" lang="zh-CN" altLang="en-US" sz="1200" kern="0" dirty="0">
                <a:solidFill>
                  <a:srgbClr val="0033CC"/>
                </a:solidFill>
                <a:ea typeface="宋体" pitchFamily="2" charset="-122"/>
                <a:cs typeface="Times New Roman" pitchFamily="18" charset="0"/>
              </a:rPr>
              <a:t>位</a:t>
            </a:r>
            <a:r>
              <a:rPr kumimoji="1" lang="zh-CN" altLang="en-US" sz="1200" kern="0" dirty="0">
                <a:ea typeface="宋体" pitchFamily="2" charset="-122"/>
                <a:cs typeface="Times New Roman" pitchFamily="18" charset="0"/>
              </a:rPr>
              <a:t>数据总线标准。</a:t>
            </a:r>
            <a:endParaRPr kumimoji="1" lang="en-US" altLang="zh-TW" sz="1200" kern="0" dirty="0">
              <a:ea typeface="宋体" pitchFamily="2" charset="-122"/>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a:t>
            </a:fld>
            <a:endParaRPr lang="zh-CN" altLang="en-US"/>
          </a:p>
        </p:txBody>
      </p:sp>
    </p:spTree>
    <p:extLst>
      <p:ext uri="{BB962C8B-B14F-4D97-AF65-F5344CB8AC3E}">
        <p14:creationId xmlns:p14="http://schemas.microsoft.com/office/powerpoint/2010/main" val="3952830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a:t>
            </a:fld>
            <a:endParaRPr lang="zh-CN" altLang="en-US"/>
          </a:p>
        </p:txBody>
      </p:sp>
    </p:spTree>
    <p:extLst>
      <p:ext uri="{BB962C8B-B14F-4D97-AF65-F5344CB8AC3E}">
        <p14:creationId xmlns:p14="http://schemas.microsoft.com/office/powerpoint/2010/main" val="1833807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a:t>
            </a:fld>
            <a:endParaRPr lang="zh-CN" altLang="en-US"/>
          </a:p>
        </p:txBody>
      </p:sp>
    </p:spTree>
    <p:extLst>
      <p:ext uri="{BB962C8B-B14F-4D97-AF65-F5344CB8AC3E}">
        <p14:creationId xmlns:p14="http://schemas.microsoft.com/office/powerpoint/2010/main" val="1151176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起始">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b="7397"/>
          <a:stretch>
            <a:fillRect/>
          </a:stretch>
        </p:blipFill>
        <p:spPr>
          <a:xfrm>
            <a:off x="-1963" y="0"/>
            <a:ext cx="12193963" cy="6858000"/>
          </a:xfrm>
          <a:prstGeom prst="rect">
            <a:avLst/>
          </a:prstGeom>
        </p:spPr>
      </p:pic>
      <p:sp>
        <p:nvSpPr>
          <p:cNvPr id="8" name="矩形 7"/>
          <p:cNvSpPr/>
          <p:nvPr userDrawn="1"/>
        </p:nvSpPr>
        <p:spPr>
          <a:xfrm>
            <a:off x="1838669" y="-827351"/>
            <a:ext cx="8512703" cy="8512702"/>
          </a:xfrm>
          <a:prstGeom prst="rect">
            <a:avLst/>
          </a:prstGeom>
          <a:blipFill dpi="0" rotWithShape="1">
            <a:blip r:embed="rId3" cstate="print">
              <a:alphaModFix amt="41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55000"/>
                </a:schemeClr>
              </a:gs>
              <a:gs pos="0">
                <a:schemeClr val="bg1">
                  <a:alpha val="1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77959-C031-4A43-A33E-C1E21AD403F6}" type="datetimeFigureOut">
              <a:rPr lang="zh-CN" altLang="en-US" smtClean="0"/>
              <a:pPr/>
              <a:t>2022/4/4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2"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77959-C031-4A43-A33E-C1E21AD403F6}" type="datetimeFigureOut">
              <a:rPr lang="zh-CN" altLang="en-US" smtClean="0"/>
              <a:pPr/>
              <a:t>2022/4/4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23FF728-F7E0-4A72-8D4E-63CE94987A7E}" type="datetimeFigureOut">
              <a:rPr lang="zh-CN" altLang="en-US" smtClean="0"/>
              <a:pPr/>
              <a:t>2022/4/4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BA997-7E56-47AF-9487-CD39886ECA47}"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B177959-C031-4A43-A33E-C1E21AD403F6}" type="datetimeFigureOut">
              <a:rPr lang="zh-CN" altLang="en-US" smtClean="0"/>
              <a:pPr/>
              <a:t>2022/4/4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cxnSp>
        <p:nvCxnSpPr>
          <p:cNvPr id="10" name="直接连接符 9"/>
          <p:cNvCxnSpPr/>
          <p:nvPr userDrawn="1"/>
        </p:nvCxnSpPr>
        <p:spPr>
          <a:xfrm>
            <a:off x="2552701"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1"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1"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1"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3"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452663" y="2214555"/>
            <a:ext cx="6929487" cy="1000124"/>
          </a:xfrm>
          <a:prstGeom prst="rect">
            <a:avLst/>
          </a:prstGeom>
        </p:spPr>
        <p:txBody>
          <a:bodyPr lIns="68579" tIns="34289" rIns="68579" bIns="34289"/>
          <a:lstStyle>
            <a:lvl1pPr algn="l">
              <a:defRPr/>
            </a:lvl1pPr>
          </a:lstStyle>
          <a:p>
            <a:r>
              <a:rPr lang="zh-CN" altLang="en-US" dirty="0"/>
              <a:t>单击此处编辑母版标题样式</a:t>
            </a:r>
          </a:p>
        </p:txBody>
      </p:sp>
      <p:grpSp>
        <p:nvGrpSpPr>
          <p:cNvPr id="5" name="组合 4"/>
          <p:cNvGrpSpPr/>
          <p:nvPr userDrawn="1"/>
        </p:nvGrpSpPr>
        <p:grpSpPr>
          <a:xfrm>
            <a:off x="-22224" y="5169001"/>
            <a:ext cx="12214224" cy="1706972"/>
            <a:chOff x="-16668" y="3876750"/>
            <a:chExt cx="9160668" cy="1280229"/>
          </a:xfrm>
        </p:grpSpPr>
        <p:sp>
          <p:nvSpPr>
            <p:cNvPr id="6" name="矩形 5"/>
            <p:cNvSpPr/>
            <p:nvPr userDrawn="1"/>
          </p:nvSpPr>
          <p:spPr>
            <a:xfrm>
              <a:off x="-16668" y="3876750"/>
              <a:ext cx="9160667" cy="1280229"/>
            </a:xfrm>
            <a:prstGeom prst="rect">
              <a:avLst/>
            </a:prstGeom>
            <a:solidFill>
              <a:srgbClr val="1F497D"/>
            </a:solidFill>
            <a:ln w="38100" cap="flat" cmpd="sng" algn="ctr">
              <a:solidFill>
                <a:sysClr val="window" lastClr="FFFFFF"/>
              </a:solid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5390921" y="3906000"/>
              <a:ext cx="2061079" cy="1247113"/>
            </a:xfrm>
            <a:prstGeom prst="rect">
              <a:avLst/>
            </a:prstGeom>
            <a:ln w="38100">
              <a:solidFill>
                <a:sysClr val="window" lastClr="FFFFFF"/>
              </a:solidFill>
            </a:ln>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1647001" y="3905491"/>
              <a:ext cx="2025000" cy="1239993"/>
            </a:xfrm>
            <a:prstGeom prst="rect">
              <a:avLst/>
            </a:prstGeom>
            <a:ln w="38100">
              <a:solidFill>
                <a:sysClr val="window" lastClr="FFFFFF"/>
              </a:solidFill>
            </a:ln>
          </p:spPr>
        </p:pic>
        <p:cxnSp>
          <p:nvCxnSpPr>
            <p:cNvPr id="9" name="直接连接符 8"/>
            <p:cNvCxnSpPr/>
            <p:nvPr userDrawn="1"/>
          </p:nvCxnSpPr>
          <p:spPr bwMode="auto">
            <a:xfrm>
              <a:off x="-4751" y="3876750"/>
              <a:ext cx="9148751" cy="0"/>
            </a:xfrm>
            <a:prstGeom prst="line">
              <a:avLst/>
            </a:prstGeom>
            <a:noFill/>
            <a:ln w="127000" cap="flat" cmpd="sng" algn="ctr">
              <a:solidFill>
                <a:schemeClr val="bg1"/>
              </a:solidFill>
              <a:prstDash val="solid"/>
              <a:round/>
              <a:headEnd type="none" w="med" len="med"/>
              <a:tailEnd type="none" w="med" len="med"/>
            </a:ln>
            <a:effectLst/>
          </p:spPr>
        </p:cxnSp>
      </p:grpSp>
    </p:spTree>
    <p:extLst>
      <p:ext uri="{BB962C8B-B14F-4D97-AF65-F5344CB8AC3E}">
        <p14:creationId xmlns:p14="http://schemas.microsoft.com/office/powerpoint/2010/main" val="216322144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96000" y="2289001"/>
            <a:ext cx="10515600" cy="1325033"/>
          </a:xfrm>
          <a:prstGeom prst="rect">
            <a:avLst/>
          </a:prstGeom>
        </p:spPr>
        <p:txBody>
          <a:bodyPr/>
          <a:lstStyle>
            <a:lvl1pPr algn="l">
              <a:defRPr/>
            </a:lvl1pPr>
          </a:lstStyle>
          <a:p>
            <a:r>
              <a:rPr lang="zh-CN" altLang="en-US"/>
              <a:t>单击此处编辑母版标题样式</a:t>
            </a:r>
          </a:p>
        </p:txBody>
      </p:sp>
      <p:sp>
        <p:nvSpPr>
          <p:cNvPr id="3" name="矩形 2"/>
          <p:cNvSpPr/>
          <p:nvPr userDrawn="1"/>
        </p:nvSpPr>
        <p:spPr>
          <a:xfrm>
            <a:off x="0" y="6606301"/>
            <a:ext cx="2118851"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矩形 3"/>
          <p:cNvSpPr/>
          <p:nvPr userDrawn="1"/>
        </p:nvSpPr>
        <p:spPr>
          <a:xfrm>
            <a:off x="4919070" y="6606301"/>
            <a:ext cx="2191676" cy="251700"/>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userDrawn="1"/>
        </p:nvSpPr>
        <p:spPr>
          <a:xfrm>
            <a:off x="9850219" y="6606301"/>
            <a:ext cx="2363255"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userDrawn="1"/>
        </p:nvSpPr>
        <p:spPr>
          <a:xfrm>
            <a:off x="2219069" y="6606301"/>
            <a:ext cx="260025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p:cNvSpPr/>
          <p:nvPr userDrawn="1"/>
        </p:nvSpPr>
        <p:spPr>
          <a:xfrm>
            <a:off x="7210963" y="6606301"/>
            <a:ext cx="253903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74384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8" name="矩形 7"/>
          <p:cNvSpPr/>
          <p:nvPr userDrawn="1"/>
        </p:nvSpPr>
        <p:spPr>
          <a:xfrm>
            <a:off x="3" y="0"/>
            <a:ext cx="12191999" cy="6858000"/>
          </a:xfrm>
          <a:prstGeom prst="rect">
            <a:avLst/>
          </a:prstGeom>
          <a:gradFill flip="none" rotWithShape="1">
            <a:gsLst>
              <a:gs pos="75000">
                <a:schemeClr val="bg1">
                  <a:alpha val="79000"/>
                </a:schemeClr>
              </a:gs>
              <a:gs pos="100000">
                <a:schemeClr val="bg1">
                  <a:alpha val="71000"/>
                </a:schemeClr>
              </a:gs>
              <a:gs pos="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838669" y="-827351"/>
            <a:ext cx="8512703" cy="8512702"/>
          </a:xfrm>
          <a:prstGeom prst="rect">
            <a:avLst/>
          </a:prstGeom>
          <a:blipFill dpi="0" rotWithShape="1">
            <a:blip r:embed="rId3" cstate="print">
              <a:alphaModFix amt="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8438" b="7188"/>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7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userDrawn="1"/>
        </p:nvSpPr>
        <p:spPr>
          <a:xfrm>
            <a:off x="7935651" y="-3614130"/>
            <a:ext cx="8512703" cy="8512702"/>
          </a:xfrm>
          <a:prstGeom prst="rect">
            <a:avLst/>
          </a:prstGeom>
          <a:blipFill dpi="0" rotWithShape="1">
            <a:blip r:embed="rId3" cstate="print">
              <a:alphaModFix amt="2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8" name="矩形 7"/>
          <p:cNvSpPr/>
          <p:nvPr userDrawn="1"/>
        </p:nvSpPr>
        <p:spPr>
          <a:xfrm>
            <a:off x="7619159" y="2613495"/>
            <a:ext cx="8512703" cy="8512702"/>
          </a:xfrm>
          <a:prstGeom prst="rect">
            <a:avLst/>
          </a:prstGeom>
          <a:blipFill dpi="0" rotWithShape="1">
            <a:blip r:embed="rId3" cstate="print">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 t="15065" r="346"/>
          <a:stretch>
            <a:fillRect/>
          </a:stretch>
        </p:blipFill>
        <p:spPr>
          <a:xfrm>
            <a:off x="-1" y="0"/>
            <a:ext cx="12192001" cy="6893919"/>
          </a:xfrm>
          <a:prstGeom prst="rect">
            <a:avLst/>
          </a:prstGeom>
        </p:spPr>
      </p:pic>
      <p:sp>
        <p:nvSpPr>
          <p:cNvPr id="12" name="矩形 11"/>
          <p:cNvSpPr/>
          <p:nvPr userDrawn="1"/>
        </p:nvSpPr>
        <p:spPr>
          <a:xfrm>
            <a:off x="-4256352" y="2601649"/>
            <a:ext cx="8512703" cy="8512702"/>
          </a:xfrm>
          <a:prstGeom prst="rect">
            <a:avLst/>
          </a:prstGeom>
          <a:blipFill dpi="0" rotWithShape="1">
            <a:blip r:embed="rId3" cstate="print">
              <a:alphaModFix amt="36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146"/>
          <a:stretch>
            <a:fillRect/>
          </a:stretch>
        </p:blipFill>
        <p:spPr>
          <a:xfrm>
            <a:off x="2" y="0"/>
            <a:ext cx="12180271" cy="6858000"/>
          </a:xfrm>
          <a:prstGeom prst="rect">
            <a:avLst/>
          </a:prstGeom>
        </p:spPr>
      </p:pic>
      <p:sp>
        <p:nvSpPr>
          <p:cNvPr id="9" name="矩形 8"/>
          <p:cNvSpPr/>
          <p:nvPr userDrawn="1"/>
        </p:nvSpPr>
        <p:spPr>
          <a:xfrm>
            <a:off x="1833785" y="-4478741"/>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矩形 11"/>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9" name="矩形 8"/>
          <p:cNvSpPr/>
          <p:nvPr userDrawn="1"/>
        </p:nvSpPr>
        <p:spPr>
          <a:xfrm>
            <a:off x="1833785" y="4104820"/>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矩形 10"/>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13" name="矩形 12"/>
          <p:cNvSpPr/>
          <p:nvPr userDrawn="1"/>
        </p:nvSpPr>
        <p:spPr>
          <a:xfrm>
            <a:off x="7935651" y="-827352"/>
            <a:ext cx="8512703" cy="8512702"/>
          </a:xfrm>
          <a:prstGeom prst="rect">
            <a:avLst/>
          </a:prstGeom>
          <a:blipFill dpi="0" rotWithShape="1">
            <a:blip r:embed="rId3" cstate="print">
              <a:alphaModFix amt="35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5" name="矩形 4"/>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8" name="Freeform 11"/>
          <p:cNvSpPr>
            <a:spLocks noEditPoints="1"/>
          </p:cNvSpPr>
          <p:nvPr userDrawn="1"/>
        </p:nvSpPr>
        <p:spPr bwMode="auto">
          <a:xfrm>
            <a:off x="7471129" y="-2172714"/>
            <a:ext cx="6663971" cy="6636436"/>
          </a:xfrm>
          <a:custGeom>
            <a:avLst/>
            <a:gdLst>
              <a:gd name="T0" fmla="*/ 263 w 379"/>
              <a:gd name="T1" fmla="*/ 288 h 379"/>
              <a:gd name="T2" fmla="*/ 252 w 379"/>
              <a:gd name="T3" fmla="*/ 296 h 379"/>
              <a:gd name="T4" fmla="*/ 257 w 379"/>
              <a:gd name="T5" fmla="*/ 298 h 379"/>
              <a:gd name="T6" fmla="*/ 262 w 379"/>
              <a:gd name="T7" fmla="*/ 295 h 379"/>
              <a:gd name="T8" fmla="*/ 266 w 379"/>
              <a:gd name="T9" fmla="*/ 300 h 379"/>
              <a:gd name="T10" fmla="*/ 268 w 379"/>
              <a:gd name="T11" fmla="*/ 317 h 379"/>
              <a:gd name="T12" fmla="*/ 274 w 379"/>
              <a:gd name="T13" fmla="*/ 302 h 379"/>
              <a:gd name="T14" fmla="*/ 258 w 379"/>
              <a:gd name="T15" fmla="*/ 306 h 379"/>
              <a:gd name="T16" fmla="*/ 254 w 379"/>
              <a:gd name="T17" fmla="*/ 282 h 379"/>
              <a:gd name="T18" fmla="*/ 229 w 379"/>
              <a:gd name="T19" fmla="*/ 326 h 379"/>
              <a:gd name="T20" fmla="*/ 221 w 379"/>
              <a:gd name="T21" fmla="*/ 317 h 379"/>
              <a:gd name="T22" fmla="*/ 211 w 379"/>
              <a:gd name="T23" fmla="*/ 305 h 379"/>
              <a:gd name="T24" fmla="*/ 175 w 379"/>
              <a:gd name="T25" fmla="*/ 308 h 379"/>
              <a:gd name="T26" fmla="*/ 160 w 379"/>
              <a:gd name="T27" fmla="*/ 325 h 379"/>
              <a:gd name="T28" fmla="*/ 177 w 379"/>
              <a:gd name="T29" fmla="*/ 328 h 379"/>
              <a:gd name="T30" fmla="*/ 166 w 379"/>
              <a:gd name="T31" fmla="*/ 319 h 379"/>
              <a:gd name="T32" fmla="*/ 170 w 379"/>
              <a:gd name="T33" fmla="*/ 300 h 379"/>
              <a:gd name="T34" fmla="*/ 158 w 379"/>
              <a:gd name="T35" fmla="*/ 301 h 379"/>
              <a:gd name="T36" fmla="*/ 198 w 379"/>
              <a:gd name="T37" fmla="*/ 227 h 379"/>
              <a:gd name="T38" fmla="*/ 143 w 379"/>
              <a:gd name="T39" fmla="*/ 149 h 379"/>
              <a:gd name="T40" fmla="*/ 160 w 379"/>
              <a:gd name="T41" fmla="*/ 248 h 379"/>
              <a:gd name="T42" fmla="*/ 174 w 379"/>
              <a:gd name="T43" fmla="*/ 166 h 379"/>
              <a:gd name="T44" fmla="*/ 167 w 379"/>
              <a:gd name="T45" fmla="*/ 241 h 379"/>
              <a:gd name="T46" fmla="*/ 206 w 379"/>
              <a:gd name="T47" fmla="*/ 197 h 379"/>
              <a:gd name="T48" fmla="*/ 214 w 379"/>
              <a:gd name="T49" fmla="*/ 224 h 379"/>
              <a:gd name="T50" fmla="*/ 217 w 379"/>
              <a:gd name="T51" fmla="*/ 156 h 379"/>
              <a:gd name="T52" fmla="*/ 230 w 379"/>
              <a:gd name="T53" fmla="*/ 156 h 379"/>
              <a:gd name="T54" fmla="*/ 203 w 379"/>
              <a:gd name="T55" fmla="*/ 155 h 379"/>
              <a:gd name="T56" fmla="*/ 118 w 379"/>
              <a:gd name="T57" fmla="*/ 178 h 379"/>
              <a:gd name="T58" fmla="*/ 129 w 379"/>
              <a:gd name="T59" fmla="*/ 106 h 379"/>
              <a:gd name="T60" fmla="*/ 248 w 379"/>
              <a:gd name="T61" fmla="*/ 159 h 379"/>
              <a:gd name="T62" fmla="*/ 266 w 379"/>
              <a:gd name="T63" fmla="*/ 137 h 379"/>
              <a:gd name="T64" fmla="*/ 122 w 379"/>
              <a:gd name="T65" fmla="*/ 291 h 379"/>
              <a:gd name="T66" fmla="*/ 123 w 379"/>
              <a:gd name="T67" fmla="*/ 289 h 379"/>
              <a:gd name="T68" fmla="*/ 100 w 379"/>
              <a:gd name="T69" fmla="*/ 291 h 379"/>
              <a:gd name="T70" fmla="*/ 47 w 379"/>
              <a:gd name="T71" fmla="*/ 237 h 379"/>
              <a:gd name="T72" fmla="*/ 62 w 379"/>
              <a:gd name="T73" fmla="*/ 215 h 379"/>
              <a:gd name="T74" fmla="*/ 43 w 379"/>
              <a:gd name="T75" fmla="*/ 164 h 379"/>
              <a:gd name="T76" fmla="*/ 67 w 379"/>
              <a:gd name="T77" fmla="*/ 148 h 379"/>
              <a:gd name="T78" fmla="*/ 91 w 379"/>
              <a:gd name="T79" fmla="*/ 106 h 379"/>
              <a:gd name="T80" fmla="*/ 94 w 379"/>
              <a:gd name="T81" fmla="*/ 81 h 379"/>
              <a:gd name="T82" fmla="*/ 110 w 379"/>
              <a:gd name="T83" fmla="*/ 73 h 379"/>
              <a:gd name="T84" fmla="*/ 149 w 379"/>
              <a:gd name="T85" fmla="*/ 41 h 379"/>
              <a:gd name="T86" fmla="*/ 184 w 379"/>
              <a:gd name="T87" fmla="*/ 48 h 379"/>
              <a:gd name="T88" fmla="*/ 222 w 379"/>
              <a:gd name="T89" fmla="*/ 44 h 379"/>
              <a:gd name="T90" fmla="*/ 240 w 379"/>
              <a:gd name="T91" fmla="*/ 55 h 379"/>
              <a:gd name="T92" fmla="*/ 257 w 379"/>
              <a:gd name="T93" fmla="*/ 80 h 379"/>
              <a:gd name="T94" fmla="*/ 288 w 379"/>
              <a:gd name="T95" fmla="*/ 103 h 379"/>
              <a:gd name="T96" fmla="*/ 331 w 379"/>
              <a:gd name="T97" fmla="*/ 127 h 379"/>
              <a:gd name="T98" fmla="*/ 321 w 379"/>
              <a:gd name="T99" fmla="*/ 158 h 379"/>
              <a:gd name="T100" fmla="*/ 336 w 379"/>
              <a:gd name="T101" fmla="*/ 195 h 379"/>
              <a:gd name="T102" fmla="*/ 336 w 379"/>
              <a:gd name="T103" fmla="*/ 204 h 379"/>
              <a:gd name="T104" fmla="*/ 331 w 379"/>
              <a:gd name="T105" fmla="*/ 236 h 379"/>
              <a:gd name="T106" fmla="*/ 301 w 379"/>
              <a:gd name="T107" fmla="*/ 256 h 379"/>
              <a:gd name="T108" fmla="*/ 270 w 379"/>
              <a:gd name="T109" fmla="*/ 38 h 379"/>
              <a:gd name="T110" fmla="*/ 46 w 379"/>
              <a:gd name="T111" fmla="*/ 95 h 379"/>
              <a:gd name="T112" fmla="*/ 82 w 379"/>
              <a:gd name="T113" fmla="*/ 324 h 379"/>
              <a:gd name="T114" fmla="*/ 313 w 379"/>
              <a:gd name="T115" fmla="*/ 309 h 379"/>
              <a:gd name="T116" fmla="*/ 360 w 379"/>
              <a:gd name="T117" fmla="*/ 238 h 379"/>
              <a:gd name="T118" fmla="*/ 157 w 379"/>
              <a:gd name="T119" fmla="*/ 364 h 379"/>
              <a:gd name="T120" fmla="*/ 13 w 379"/>
              <a:gd name="T121" fmla="*/ 174 h 379"/>
              <a:gd name="T122" fmla="*/ 189 w 379"/>
              <a:gd name="T123" fmla="*/ 13 h 379"/>
              <a:gd name="T124" fmla="*/ 189 w 379"/>
              <a:gd name="T125"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9" h="379">
                <a:moveTo>
                  <a:pt x="253" y="291"/>
                </a:moveTo>
                <a:cubicBezTo>
                  <a:pt x="254" y="290"/>
                  <a:pt x="254" y="290"/>
                  <a:pt x="254" y="290"/>
                </a:cubicBezTo>
                <a:cubicBezTo>
                  <a:pt x="254" y="290"/>
                  <a:pt x="254" y="291"/>
                  <a:pt x="255" y="291"/>
                </a:cubicBezTo>
                <a:cubicBezTo>
                  <a:pt x="255" y="292"/>
                  <a:pt x="255" y="292"/>
                  <a:pt x="255" y="292"/>
                </a:cubicBezTo>
                <a:cubicBezTo>
                  <a:pt x="255" y="292"/>
                  <a:pt x="255" y="292"/>
                  <a:pt x="255" y="292"/>
                </a:cubicBezTo>
                <a:cubicBezTo>
                  <a:pt x="255" y="292"/>
                  <a:pt x="255" y="292"/>
                  <a:pt x="255" y="292"/>
                </a:cubicBezTo>
                <a:cubicBezTo>
                  <a:pt x="254" y="292"/>
                  <a:pt x="254" y="292"/>
                  <a:pt x="254" y="292"/>
                </a:cubicBezTo>
                <a:cubicBezTo>
                  <a:pt x="254" y="292"/>
                  <a:pt x="253" y="291"/>
                  <a:pt x="253" y="291"/>
                </a:cubicBezTo>
                <a:cubicBezTo>
                  <a:pt x="253" y="291"/>
                  <a:pt x="253" y="291"/>
                  <a:pt x="253" y="291"/>
                </a:cubicBezTo>
                <a:moveTo>
                  <a:pt x="259" y="286"/>
                </a:moveTo>
                <a:cubicBezTo>
                  <a:pt x="259" y="286"/>
                  <a:pt x="259" y="286"/>
                  <a:pt x="259" y="286"/>
                </a:cubicBezTo>
                <a:cubicBezTo>
                  <a:pt x="259" y="284"/>
                  <a:pt x="262" y="281"/>
                  <a:pt x="263" y="280"/>
                </a:cubicBezTo>
                <a:cubicBezTo>
                  <a:pt x="264" y="279"/>
                  <a:pt x="264" y="279"/>
                  <a:pt x="264" y="279"/>
                </a:cubicBezTo>
                <a:cubicBezTo>
                  <a:pt x="264" y="279"/>
                  <a:pt x="264" y="279"/>
                  <a:pt x="264" y="279"/>
                </a:cubicBezTo>
                <a:cubicBezTo>
                  <a:pt x="265" y="280"/>
                  <a:pt x="265" y="280"/>
                  <a:pt x="265" y="280"/>
                </a:cubicBezTo>
                <a:cubicBezTo>
                  <a:pt x="265" y="280"/>
                  <a:pt x="265" y="281"/>
                  <a:pt x="265" y="281"/>
                </a:cubicBezTo>
                <a:cubicBezTo>
                  <a:pt x="265" y="282"/>
                  <a:pt x="265" y="283"/>
                  <a:pt x="265" y="284"/>
                </a:cubicBezTo>
                <a:cubicBezTo>
                  <a:pt x="265" y="284"/>
                  <a:pt x="265" y="284"/>
                  <a:pt x="265" y="284"/>
                </a:cubicBezTo>
                <a:cubicBezTo>
                  <a:pt x="265" y="284"/>
                  <a:pt x="265" y="284"/>
                  <a:pt x="265" y="284"/>
                </a:cubicBezTo>
                <a:cubicBezTo>
                  <a:pt x="265" y="285"/>
                  <a:pt x="266" y="289"/>
                  <a:pt x="264" y="289"/>
                </a:cubicBezTo>
                <a:cubicBezTo>
                  <a:pt x="264" y="290"/>
                  <a:pt x="264" y="290"/>
                  <a:pt x="264" y="290"/>
                </a:cubicBezTo>
                <a:cubicBezTo>
                  <a:pt x="264" y="289"/>
                  <a:pt x="263" y="289"/>
                  <a:pt x="263" y="288"/>
                </a:cubicBezTo>
                <a:cubicBezTo>
                  <a:pt x="263" y="288"/>
                  <a:pt x="263" y="288"/>
                  <a:pt x="263" y="288"/>
                </a:cubicBezTo>
                <a:cubicBezTo>
                  <a:pt x="263" y="288"/>
                  <a:pt x="263" y="288"/>
                  <a:pt x="263" y="288"/>
                </a:cubicBezTo>
                <a:cubicBezTo>
                  <a:pt x="262" y="288"/>
                  <a:pt x="262" y="288"/>
                  <a:pt x="262" y="288"/>
                </a:cubicBezTo>
                <a:cubicBezTo>
                  <a:pt x="261" y="288"/>
                  <a:pt x="261" y="288"/>
                  <a:pt x="260" y="288"/>
                </a:cubicBezTo>
                <a:cubicBezTo>
                  <a:pt x="260" y="287"/>
                  <a:pt x="260" y="287"/>
                  <a:pt x="259" y="287"/>
                </a:cubicBezTo>
                <a:cubicBezTo>
                  <a:pt x="259" y="287"/>
                  <a:pt x="259" y="287"/>
                  <a:pt x="259" y="287"/>
                </a:cubicBezTo>
                <a:cubicBezTo>
                  <a:pt x="259" y="287"/>
                  <a:pt x="259" y="287"/>
                  <a:pt x="259" y="287"/>
                </a:cubicBezTo>
                <a:cubicBezTo>
                  <a:pt x="259" y="287"/>
                  <a:pt x="259" y="287"/>
                  <a:pt x="259" y="287"/>
                </a:cubicBezTo>
                <a:cubicBezTo>
                  <a:pt x="259" y="287"/>
                  <a:pt x="259" y="287"/>
                  <a:pt x="259" y="287"/>
                </a:cubicBezTo>
                <a:cubicBezTo>
                  <a:pt x="259" y="286"/>
                  <a:pt x="259" y="286"/>
                  <a:pt x="259" y="286"/>
                </a:cubicBezTo>
                <a:close/>
                <a:moveTo>
                  <a:pt x="261" y="291"/>
                </a:moveTo>
                <a:cubicBezTo>
                  <a:pt x="261" y="291"/>
                  <a:pt x="261" y="291"/>
                  <a:pt x="261" y="291"/>
                </a:cubicBezTo>
                <a:cubicBezTo>
                  <a:pt x="262" y="291"/>
                  <a:pt x="262" y="291"/>
                  <a:pt x="262" y="291"/>
                </a:cubicBezTo>
                <a:cubicBezTo>
                  <a:pt x="262" y="291"/>
                  <a:pt x="262" y="291"/>
                  <a:pt x="262" y="291"/>
                </a:cubicBezTo>
                <a:cubicBezTo>
                  <a:pt x="262" y="291"/>
                  <a:pt x="262" y="291"/>
                  <a:pt x="262" y="291"/>
                </a:cubicBezTo>
                <a:cubicBezTo>
                  <a:pt x="262" y="292"/>
                  <a:pt x="262" y="292"/>
                  <a:pt x="262" y="292"/>
                </a:cubicBezTo>
                <a:cubicBezTo>
                  <a:pt x="261" y="292"/>
                  <a:pt x="261" y="292"/>
                  <a:pt x="261" y="292"/>
                </a:cubicBezTo>
                <a:cubicBezTo>
                  <a:pt x="261" y="292"/>
                  <a:pt x="261" y="291"/>
                  <a:pt x="261" y="291"/>
                </a:cubicBezTo>
                <a:moveTo>
                  <a:pt x="244" y="288"/>
                </a:moveTo>
                <a:cubicBezTo>
                  <a:pt x="244" y="288"/>
                  <a:pt x="244" y="288"/>
                  <a:pt x="244" y="288"/>
                </a:cubicBezTo>
                <a:cubicBezTo>
                  <a:pt x="244" y="288"/>
                  <a:pt x="244" y="288"/>
                  <a:pt x="244" y="288"/>
                </a:cubicBezTo>
                <a:cubicBezTo>
                  <a:pt x="245" y="289"/>
                  <a:pt x="246" y="289"/>
                  <a:pt x="246" y="290"/>
                </a:cubicBezTo>
                <a:cubicBezTo>
                  <a:pt x="248" y="291"/>
                  <a:pt x="250" y="292"/>
                  <a:pt x="251" y="294"/>
                </a:cubicBezTo>
                <a:cubicBezTo>
                  <a:pt x="251" y="294"/>
                  <a:pt x="251" y="294"/>
                  <a:pt x="251" y="294"/>
                </a:cubicBezTo>
                <a:cubicBezTo>
                  <a:pt x="251" y="295"/>
                  <a:pt x="251" y="295"/>
                  <a:pt x="251" y="295"/>
                </a:cubicBezTo>
                <a:cubicBezTo>
                  <a:pt x="252" y="295"/>
                  <a:pt x="252" y="296"/>
                  <a:pt x="252" y="296"/>
                </a:cubicBezTo>
                <a:cubicBezTo>
                  <a:pt x="252" y="296"/>
                  <a:pt x="252" y="296"/>
                  <a:pt x="252" y="296"/>
                </a:cubicBezTo>
                <a:cubicBezTo>
                  <a:pt x="252" y="296"/>
                  <a:pt x="252" y="296"/>
                  <a:pt x="252" y="296"/>
                </a:cubicBezTo>
                <a:cubicBezTo>
                  <a:pt x="250" y="296"/>
                  <a:pt x="249" y="295"/>
                  <a:pt x="247" y="296"/>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8"/>
                  <a:pt x="246" y="298"/>
                  <a:pt x="246" y="298"/>
                </a:cubicBezTo>
                <a:cubicBezTo>
                  <a:pt x="247" y="298"/>
                  <a:pt x="250" y="299"/>
                  <a:pt x="251" y="301"/>
                </a:cubicBezTo>
                <a:cubicBezTo>
                  <a:pt x="251" y="301"/>
                  <a:pt x="251" y="301"/>
                  <a:pt x="252" y="302"/>
                </a:cubicBezTo>
                <a:cubicBezTo>
                  <a:pt x="252" y="302"/>
                  <a:pt x="252" y="302"/>
                  <a:pt x="252" y="303"/>
                </a:cubicBezTo>
                <a:cubicBezTo>
                  <a:pt x="252" y="303"/>
                  <a:pt x="252" y="303"/>
                  <a:pt x="252" y="303"/>
                </a:cubicBezTo>
                <a:cubicBezTo>
                  <a:pt x="252" y="303"/>
                  <a:pt x="252" y="303"/>
                  <a:pt x="252" y="303"/>
                </a:cubicBezTo>
                <a:cubicBezTo>
                  <a:pt x="253" y="303"/>
                  <a:pt x="254" y="303"/>
                  <a:pt x="254" y="303"/>
                </a:cubicBezTo>
                <a:cubicBezTo>
                  <a:pt x="254" y="303"/>
                  <a:pt x="254" y="303"/>
                  <a:pt x="254" y="303"/>
                </a:cubicBezTo>
                <a:cubicBezTo>
                  <a:pt x="255" y="303"/>
                  <a:pt x="255" y="303"/>
                  <a:pt x="255" y="303"/>
                </a:cubicBezTo>
                <a:cubicBezTo>
                  <a:pt x="255" y="303"/>
                  <a:pt x="255" y="302"/>
                  <a:pt x="255" y="302"/>
                </a:cubicBezTo>
                <a:cubicBezTo>
                  <a:pt x="254" y="301"/>
                  <a:pt x="254" y="299"/>
                  <a:pt x="255" y="298"/>
                </a:cubicBezTo>
                <a:cubicBezTo>
                  <a:pt x="255" y="298"/>
                  <a:pt x="256" y="298"/>
                  <a:pt x="256" y="298"/>
                </a:cubicBezTo>
                <a:cubicBezTo>
                  <a:pt x="257" y="298"/>
                  <a:pt x="257" y="298"/>
                  <a:pt x="257" y="298"/>
                </a:cubicBezTo>
                <a:cubicBezTo>
                  <a:pt x="257" y="298"/>
                  <a:pt x="257" y="298"/>
                  <a:pt x="257" y="298"/>
                </a:cubicBezTo>
                <a:cubicBezTo>
                  <a:pt x="257" y="298"/>
                  <a:pt x="257" y="298"/>
                  <a:pt x="257" y="298"/>
                </a:cubicBezTo>
                <a:cubicBezTo>
                  <a:pt x="257" y="297"/>
                  <a:pt x="257" y="297"/>
                  <a:pt x="257" y="297"/>
                </a:cubicBezTo>
                <a:cubicBezTo>
                  <a:pt x="257" y="297"/>
                  <a:pt x="257" y="297"/>
                  <a:pt x="257" y="297"/>
                </a:cubicBezTo>
                <a:cubicBezTo>
                  <a:pt x="257" y="297"/>
                  <a:pt x="257" y="296"/>
                  <a:pt x="257" y="296"/>
                </a:cubicBezTo>
                <a:cubicBezTo>
                  <a:pt x="257" y="296"/>
                  <a:pt x="257" y="296"/>
                  <a:pt x="257" y="296"/>
                </a:cubicBezTo>
                <a:cubicBezTo>
                  <a:pt x="257" y="296"/>
                  <a:pt x="257" y="296"/>
                  <a:pt x="257" y="296"/>
                </a:cubicBezTo>
                <a:cubicBezTo>
                  <a:pt x="257" y="296"/>
                  <a:pt x="257" y="295"/>
                  <a:pt x="256" y="295"/>
                </a:cubicBezTo>
                <a:cubicBezTo>
                  <a:pt x="257" y="294"/>
                  <a:pt x="257" y="294"/>
                  <a:pt x="257" y="294"/>
                </a:cubicBezTo>
                <a:cubicBezTo>
                  <a:pt x="258" y="291"/>
                  <a:pt x="258" y="291"/>
                  <a:pt x="258" y="291"/>
                </a:cubicBezTo>
                <a:cubicBezTo>
                  <a:pt x="258" y="291"/>
                  <a:pt x="258" y="291"/>
                  <a:pt x="258" y="291"/>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8" y="293"/>
                  <a:pt x="258" y="293"/>
                  <a:pt x="258" y="293"/>
                </a:cubicBezTo>
                <a:cubicBezTo>
                  <a:pt x="258" y="293"/>
                  <a:pt x="258" y="293"/>
                  <a:pt x="258" y="293"/>
                </a:cubicBezTo>
                <a:cubicBezTo>
                  <a:pt x="258" y="293"/>
                  <a:pt x="258" y="293"/>
                  <a:pt x="258" y="293"/>
                </a:cubicBezTo>
                <a:cubicBezTo>
                  <a:pt x="258" y="293"/>
                  <a:pt x="258" y="293"/>
                  <a:pt x="258" y="293"/>
                </a:cubicBezTo>
                <a:cubicBezTo>
                  <a:pt x="259" y="293"/>
                  <a:pt x="259" y="293"/>
                  <a:pt x="259" y="293"/>
                </a:cubicBezTo>
                <a:cubicBezTo>
                  <a:pt x="259" y="293"/>
                  <a:pt x="259" y="293"/>
                  <a:pt x="259" y="293"/>
                </a:cubicBezTo>
                <a:cubicBezTo>
                  <a:pt x="260" y="293"/>
                  <a:pt x="260" y="294"/>
                  <a:pt x="260" y="294"/>
                </a:cubicBezTo>
                <a:cubicBezTo>
                  <a:pt x="260" y="294"/>
                  <a:pt x="260" y="294"/>
                  <a:pt x="260" y="294"/>
                </a:cubicBezTo>
                <a:cubicBezTo>
                  <a:pt x="260" y="294"/>
                  <a:pt x="260" y="294"/>
                  <a:pt x="260" y="294"/>
                </a:cubicBezTo>
                <a:cubicBezTo>
                  <a:pt x="261" y="294"/>
                  <a:pt x="262" y="295"/>
                  <a:pt x="262" y="295"/>
                </a:cubicBezTo>
                <a:cubicBezTo>
                  <a:pt x="261" y="295"/>
                  <a:pt x="261" y="295"/>
                  <a:pt x="261" y="295"/>
                </a:cubicBezTo>
                <a:cubicBezTo>
                  <a:pt x="261" y="295"/>
                  <a:pt x="261" y="295"/>
                  <a:pt x="261" y="295"/>
                </a:cubicBezTo>
                <a:cubicBezTo>
                  <a:pt x="261" y="295"/>
                  <a:pt x="261" y="295"/>
                  <a:pt x="261" y="295"/>
                </a:cubicBezTo>
                <a:cubicBezTo>
                  <a:pt x="261" y="296"/>
                  <a:pt x="260" y="297"/>
                  <a:pt x="260" y="299"/>
                </a:cubicBezTo>
                <a:cubicBezTo>
                  <a:pt x="259" y="299"/>
                  <a:pt x="259" y="299"/>
                  <a:pt x="259" y="299"/>
                </a:cubicBezTo>
                <a:cubicBezTo>
                  <a:pt x="259" y="299"/>
                  <a:pt x="259" y="299"/>
                  <a:pt x="259" y="299"/>
                </a:cubicBezTo>
                <a:cubicBezTo>
                  <a:pt x="259" y="299"/>
                  <a:pt x="259" y="299"/>
                  <a:pt x="259" y="299"/>
                </a:cubicBezTo>
                <a:cubicBezTo>
                  <a:pt x="257" y="303"/>
                  <a:pt x="256" y="306"/>
                  <a:pt x="254" y="309"/>
                </a:cubicBezTo>
                <a:cubicBezTo>
                  <a:pt x="253" y="310"/>
                  <a:pt x="251" y="312"/>
                  <a:pt x="252" y="314"/>
                </a:cubicBezTo>
                <a:cubicBezTo>
                  <a:pt x="252" y="314"/>
                  <a:pt x="252" y="314"/>
                  <a:pt x="252" y="314"/>
                </a:cubicBezTo>
                <a:cubicBezTo>
                  <a:pt x="252" y="314"/>
                  <a:pt x="252" y="314"/>
                  <a:pt x="252" y="314"/>
                </a:cubicBezTo>
                <a:cubicBezTo>
                  <a:pt x="252" y="314"/>
                  <a:pt x="252" y="314"/>
                  <a:pt x="252" y="314"/>
                </a:cubicBezTo>
                <a:cubicBezTo>
                  <a:pt x="253" y="315"/>
                  <a:pt x="254" y="315"/>
                  <a:pt x="255" y="315"/>
                </a:cubicBezTo>
                <a:cubicBezTo>
                  <a:pt x="256" y="315"/>
                  <a:pt x="256" y="314"/>
                  <a:pt x="257" y="315"/>
                </a:cubicBezTo>
                <a:cubicBezTo>
                  <a:pt x="257" y="315"/>
                  <a:pt x="257" y="315"/>
                  <a:pt x="257" y="315"/>
                </a:cubicBezTo>
                <a:cubicBezTo>
                  <a:pt x="257" y="315"/>
                  <a:pt x="257" y="315"/>
                  <a:pt x="257" y="315"/>
                </a:cubicBezTo>
                <a:cubicBezTo>
                  <a:pt x="258" y="313"/>
                  <a:pt x="258" y="312"/>
                  <a:pt x="258" y="311"/>
                </a:cubicBezTo>
                <a:cubicBezTo>
                  <a:pt x="259" y="308"/>
                  <a:pt x="261" y="305"/>
                  <a:pt x="262" y="302"/>
                </a:cubicBezTo>
                <a:cubicBezTo>
                  <a:pt x="263" y="302"/>
                  <a:pt x="263" y="301"/>
                  <a:pt x="264" y="301"/>
                </a:cubicBezTo>
                <a:cubicBezTo>
                  <a:pt x="264" y="300"/>
                  <a:pt x="265" y="298"/>
                  <a:pt x="266" y="297"/>
                </a:cubicBezTo>
                <a:cubicBezTo>
                  <a:pt x="267" y="297"/>
                  <a:pt x="267" y="297"/>
                  <a:pt x="267" y="297"/>
                </a:cubicBezTo>
                <a:cubicBezTo>
                  <a:pt x="267" y="297"/>
                  <a:pt x="267" y="297"/>
                  <a:pt x="267" y="297"/>
                </a:cubicBezTo>
                <a:cubicBezTo>
                  <a:pt x="267" y="298"/>
                  <a:pt x="267" y="298"/>
                  <a:pt x="267" y="298"/>
                </a:cubicBezTo>
                <a:cubicBezTo>
                  <a:pt x="267" y="299"/>
                  <a:pt x="267" y="299"/>
                  <a:pt x="266" y="300"/>
                </a:cubicBezTo>
                <a:cubicBezTo>
                  <a:pt x="266" y="301"/>
                  <a:pt x="266" y="303"/>
                  <a:pt x="265" y="304"/>
                </a:cubicBezTo>
                <a:cubicBezTo>
                  <a:pt x="265" y="304"/>
                  <a:pt x="265" y="305"/>
                  <a:pt x="265" y="306"/>
                </a:cubicBezTo>
                <a:cubicBezTo>
                  <a:pt x="265" y="306"/>
                  <a:pt x="265" y="306"/>
                  <a:pt x="265" y="306"/>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8"/>
                  <a:pt x="264" y="309"/>
                  <a:pt x="264" y="309"/>
                </a:cubicBezTo>
                <a:cubicBezTo>
                  <a:pt x="263" y="310"/>
                  <a:pt x="263" y="311"/>
                  <a:pt x="262" y="312"/>
                </a:cubicBezTo>
                <a:cubicBezTo>
                  <a:pt x="261" y="314"/>
                  <a:pt x="258" y="315"/>
                  <a:pt x="258" y="317"/>
                </a:cubicBezTo>
                <a:cubicBezTo>
                  <a:pt x="258" y="318"/>
                  <a:pt x="258" y="318"/>
                  <a:pt x="258" y="318"/>
                </a:cubicBezTo>
                <a:cubicBezTo>
                  <a:pt x="258" y="318"/>
                  <a:pt x="258" y="318"/>
                  <a:pt x="258" y="318"/>
                </a:cubicBezTo>
                <a:cubicBezTo>
                  <a:pt x="258" y="318"/>
                  <a:pt x="259" y="318"/>
                  <a:pt x="261" y="318"/>
                </a:cubicBezTo>
                <a:cubicBezTo>
                  <a:pt x="262" y="318"/>
                  <a:pt x="263" y="318"/>
                  <a:pt x="264" y="318"/>
                </a:cubicBezTo>
                <a:cubicBezTo>
                  <a:pt x="264" y="318"/>
                  <a:pt x="264" y="318"/>
                  <a:pt x="264" y="318"/>
                </a:cubicBezTo>
                <a:cubicBezTo>
                  <a:pt x="265" y="317"/>
                  <a:pt x="265" y="316"/>
                  <a:pt x="265" y="315"/>
                </a:cubicBezTo>
                <a:cubicBezTo>
                  <a:pt x="266" y="314"/>
                  <a:pt x="267" y="312"/>
                  <a:pt x="268" y="310"/>
                </a:cubicBezTo>
                <a:cubicBezTo>
                  <a:pt x="268" y="310"/>
                  <a:pt x="268" y="310"/>
                  <a:pt x="268" y="310"/>
                </a:cubicBezTo>
                <a:cubicBezTo>
                  <a:pt x="269" y="310"/>
                  <a:pt x="269" y="311"/>
                  <a:pt x="269" y="311"/>
                </a:cubicBezTo>
                <a:cubicBezTo>
                  <a:pt x="270" y="312"/>
                  <a:pt x="270" y="312"/>
                  <a:pt x="270" y="312"/>
                </a:cubicBezTo>
                <a:cubicBezTo>
                  <a:pt x="271" y="313"/>
                  <a:pt x="271" y="314"/>
                  <a:pt x="270" y="314"/>
                </a:cubicBezTo>
                <a:cubicBezTo>
                  <a:pt x="270" y="315"/>
                  <a:pt x="269" y="316"/>
                  <a:pt x="268" y="317"/>
                </a:cubicBezTo>
                <a:cubicBezTo>
                  <a:pt x="268" y="317"/>
                  <a:pt x="268" y="317"/>
                  <a:pt x="268" y="317"/>
                </a:cubicBezTo>
                <a:cubicBezTo>
                  <a:pt x="267" y="318"/>
                  <a:pt x="267" y="318"/>
                  <a:pt x="266" y="318"/>
                </a:cubicBezTo>
                <a:cubicBezTo>
                  <a:pt x="265" y="319"/>
                  <a:pt x="265" y="319"/>
                  <a:pt x="265" y="319"/>
                </a:cubicBezTo>
                <a:cubicBezTo>
                  <a:pt x="265" y="319"/>
                  <a:pt x="265" y="319"/>
                  <a:pt x="265" y="319"/>
                </a:cubicBezTo>
                <a:cubicBezTo>
                  <a:pt x="265" y="319"/>
                  <a:pt x="265" y="319"/>
                  <a:pt x="265" y="319"/>
                </a:cubicBezTo>
                <a:cubicBezTo>
                  <a:pt x="265" y="320"/>
                  <a:pt x="265" y="320"/>
                  <a:pt x="265" y="320"/>
                </a:cubicBezTo>
                <a:cubicBezTo>
                  <a:pt x="265" y="320"/>
                  <a:pt x="265" y="320"/>
                  <a:pt x="265" y="320"/>
                </a:cubicBezTo>
                <a:cubicBezTo>
                  <a:pt x="267" y="320"/>
                  <a:pt x="268" y="319"/>
                  <a:pt x="269" y="319"/>
                </a:cubicBezTo>
                <a:cubicBezTo>
                  <a:pt x="270" y="319"/>
                  <a:pt x="272" y="319"/>
                  <a:pt x="273" y="319"/>
                </a:cubicBezTo>
                <a:cubicBezTo>
                  <a:pt x="273" y="319"/>
                  <a:pt x="273" y="319"/>
                  <a:pt x="273" y="319"/>
                </a:cubicBezTo>
                <a:cubicBezTo>
                  <a:pt x="273" y="319"/>
                  <a:pt x="273" y="319"/>
                  <a:pt x="273" y="319"/>
                </a:cubicBezTo>
                <a:cubicBezTo>
                  <a:pt x="274" y="319"/>
                  <a:pt x="274" y="319"/>
                  <a:pt x="274" y="319"/>
                </a:cubicBezTo>
                <a:cubicBezTo>
                  <a:pt x="274" y="319"/>
                  <a:pt x="274" y="319"/>
                  <a:pt x="274" y="319"/>
                </a:cubicBezTo>
                <a:cubicBezTo>
                  <a:pt x="274" y="319"/>
                  <a:pt x="274" y="319"/>
                  <a:pt x="274" y="319"/>
                </a:cubicBezTo>
                <a:cubicBezTo>
                  <a:pt x="274" y="317"/>
                  <a:pt x="274" y="314"/>
                  <a:pt x="273" y="312"/>
                </a:cubicBezTo>
                <a:cubicBezTo>
                  <a:pt x="273" y="311"/>
                  <a:pt x="273" y="311"/>
                  <a:pt x="273" y="311"/>
                </a:cubicBezTo>
                <a:cubicBezTo>
                  <a:pt x="272" y="310"/>
                  <a:pt x="271" y="310"/>
                  <a:pt x="270" y="309"/>
                </a:cubicBezTo>
                <a:cubicBezTo>
                  <a:pt x="270" y="308"/>
                  <a:pt x="270" y="308"/>
                  <a:pt x="270" y="308"/>
                </a:cubicBezTo>
                <a:cubicBezTo>
                  <a:pt x="270" y="308"/>
                  <a:pt x="270" y="308"/>
                  <a:pt x="271" y="307"/>
                </a:cubicBezTo>
                <a:cubicBezTo>
                  <a:pt x="271" y="307"/>
                  <a:pt x="271" y="306"/>
                  <a:pt x="271" y="306"/>
                </a:cubicBezTo>
                <a:cubicBezTo>
                  <a:pt x="274" y="305"/>
                  <a:pt x="274" y="305"/>
                  <a:pt x="274" y="305"/>
                </a:cubicBezTo>
                <a:cubicBezTo>
                  <a:pt x="274" y="305"/>
                  <a:pt x="274" y="305"/>
                  <a:pt x="274" y="305"/>
                </a:cubicBezTo>
                <a:cubicBezTo>
                  <a:pt x="274" y="304"/>
                  <a:pt x="274" y="303"/>
                  <a:pt x="274" y="302"/>
                </a:cubicBezTo>
                <a:cubicBezTo>
                  <a:pt x="274" y="302"/>
                  <a:pt x="274" y="302"/>
                  <a:pt x="274" y="302"/>
                </a:cubicBezTo>
                <a:cubicBezTo>
                  <a:pt x="274" y="302"/>
                  <a:pt x="274" y="302"/>
                  <a:pt x="274" y="302"/>
                </a:cubicBezTo>
                <a:cubicBezTo>
                  <a:pt x="274" y="302"/>
                  <a:pt x="274" y="302"/>
                  <a:pt x="274" y="302"/>
                </a:cubicBezTo>
                <a:cubicBezTo>
                  <a:pt x="274" y="302"/>
                  <a:pt x="273" y="302"/>
                  <a:pt x="273" y="302"/>
                </a:cubicBezTo>
                <a:cubicBezTo>
                  <a:pt x="273" y="302"/>
                  <a:pt x="273" y="302"/>
                  <a:pt x="273" y="302"/>
                </a:cubicBezTo>
                <a:cubicBezTo>
                  <a:pt x="273" y="302"/>
                  <a:pt x="273" y="302"/>
                  <a:pt x="273" y="302"/>
                </a:cubicBezTo>
                <a:cubicBezTo>
                  <a:pt x="273" y="302"/>
                  <a:pt x="272" y="302"/>
                  <a:pt x="271" y="302"/>
                </a:cubicBezTo>
                <a:cubicBezTo>
                  <a:pt x="271" y="303"/>
                  <a:pt x="271" y="303"/>
                  <a:pt x="271" y="303"/>
                </a:cubicBezTo>
                <a:cubicBezTo>
                  <a:pt x="270" y="304"/>
                  <a:pt x="270" y="304"/>
                  <a:pt x="270" y="304"/>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4"/>
                  <a:pt x="268" y="302"/>
                  <a:pt x="269" y="301"/>
                </a:cubicBezTo>
                <a:cubicBezTo>
                  <a:pt x="269" y="301"/>
                  <a:pt x="269" y="301"/>
                  <a:pt x="269" y="301"/>
                </a:cubicBezTo>
                <a:cubicBezTo>
                  <a:pt x="270" y="299"/>
                  <a:pt x="270" y="298"/>
                  <a:pt x="270" y="296"/>
                </a:cubicBezTo>
                <a:cubicBezTo>
                  <a:pt x="271" y="296"/>
                  <a:pt x="271" y="294"/>
                  <a:pt x="271" y="293"/>
                </a:cubicBezTo>
                <a:cubicBezTo>
                  <a:pt x="270" y="293"/>
                  <a:pt x="270" y="293"/>
                  <a:pt x="270" y="293"/>
                </a:cubicBezTo>
                <a:cubicBezTo>
                  <a:pt x="269" y="292"/>
                  <a:pt x="268" y="292"/>
                  <a:pt x="268" y="293"/>
                </a:cubicBezTo>
                <a:cubicBezTo>
                  <a:pt x="267" y="293"/>
                  <a:pt x="266" y="294"/>
                  <a:pt x="266" y="295"/>
                </a:cubicBezTo>
                <a:cubicBezTo>
                  <a:pt x="265" y="296"/>
                  <a:pt x="265" y="296"/>
                  <a:pt x="265" y="296"/>
                </a:cubicBezTo>
                <a:cubicBezTo>
                  <a:pt x="264" y="297"/>
                  <a:pt x="263" y="299"/>
                  <a:pt x="261" y="301"/>
                </a:cubicBezTo>
                <a:cubicBezTo>
                  <a:pt x="261" y="302"/>
                  <a:pt x="260" y="303"/>
                  <a:pt x="260" y="303"/>
                </a:cubicBezTo>
                <a:cubicBezTo>
                  <a:pt x="259" y="304"/>
                  <a:pt x="258" y="306"/>
                  <a:pt x="258" y="306"/>
                </a:cubicBezTo>
                <a:cubicBezTo>
                  <a:pt x="258" y="306"/>
                  <a:pt x="258" y="306"/>
                  <a:pt x="258" y="306"/>
                </a:cubicBezTo>
                <a:cubicBezTo>
                  <a:pt x="258" y="305"/>
                  <a:pt x="258" y="304"/>
                  <a:pt x="259" y="303"/>
                </a:cubicBezTo>
                <a:cubicBezTo>
                  <a:pt x="261" y="300"/>
                  <a:pt x="261" y="300"/>
                  <a:pt x="261" y="300"/>
                </a:cubicBezTo>
                <a:cubicBezTo>
                  <a:pt x="263" y="295"/>
                  <a:pt x="263" y="295"/>
                  <a:pt x="263" y="295"/>
                </a:cubicBezTo>
                <a:cubicBezTo>
                  <a:pt x="263" y="294"/>
                  <a:pt x="264" y="294"/>
                  <a:pt x="264" y="294"/>
                </a:cubicBezTo>
                <a:cubicBezTo>
                  <a:pt x="265" y="293"/>
                  <a:pt x="265" y="293"/>
                  <a:pt x="265" y="293"/>
                </a:cubicBezTo>
                <a:cubicBezTo>
                  <a:pt x="266" y="293"/>
                  <a:pt x="266" y="293"/>
                  <a:pt x="266" y="292"/>
                </a:cubicBezTo>
                <a:cubicBezTo>
                  <a:pt x="268" y="290"/>
                  <a:pt x="267" y="286"/>
                  <a:pt x="267" y="284"/>
                </a:cubicBezTo>
                <a:cubicBezTo>
                  <a:pt x="267" y="282"/>
                  <a:pt x="267" y="279"/>
                  <a:pt x="266" y="277"/>
                </a:cubicBezTo>
                <a:cubicBezTo>
                  <a:pt x="266" y="276"/>
                  <a:pt x="265" y="276"/>
                  <a:pt x="265" y="276"/>
                </a:cubicBezTo>
                <a:cubicBezTo>
                  <a:pt x="264" y="276"/>
                  <a:pt x="263" y="276"/>
                  <a:pt x="262" y="277"/>
                </a:cubicBezTo>
                <a:cubicBezTo>
                  <a:pt x="262" y="277"/>
                  <a:pt x="262" y="277"/>
                  <a:pt x="262" y="277"/>
                </a:cubicBezTo>
                <a:cubicBezTo>
                  <a:pt x="262" y="277"/>
                  <a:pt x="262" y="277"/>
                  <a:pt x="262" y="277"/>
                </a:cubicBezTo>
                <a:cubicBezTo>
                  <a:pt x="261" y="278"/>
                  <a:pt x="260" y="282"/>
                  <a:pt x="259" y="284"/>
                </a:cubicBezTo>
                <a:cubicBezTo>
                  <a:pt x="258" y="283"/>
                  <a:pt x="259" y="282"/>
                  <a:pt x="259" y="281"/>
                </a:cubicBezTo>
                <a:cubicBezTo>
                  <a:pt x="259" y="280"/>
                  <a:pt x="260" y="278"/>
                  <a:pt x="259" y="277"/>
                </a:cubicBezTo>
                <a:cubicBezTo>
                  <a:pt x="259" y="277"/>
                  <a:pt x="259" y="277"/>
                  <a:pt x="259" y="277"/>
                </a:cubicBezTo>
                <a:cubicBezTo>
                  <a:pt x="259" y="277"/>
                  <a:pt x="259" y="277"/>
                  <a:pt x="259" y="277"/>
                </a:cubicBezTo>
                <a:cubicBezTo>
                  <a:pt x="259" y="277"/>
                  <a:pt x="258" y="277"/>
                  <a:pt x="258" y="276"/>
                </a:cubicBezTo>
                <a:cubicBezTo>
                  <a:pt x="257" y="276"/>
                  <a:pt x="255" y="276"/>
                  <a:pt x="253" y="277"/>
                </a:cubicBezTo>
                <a:cubicBezTo>
                  <a:pt x="253" y="277"/>
                  <a:pt x="253" y="277"/>
                  <a:pt x="253" y="277"/>
                </a:cubicBezTo>
                <a:cubicBezTo>
                  <a:pt x="253" y="277"/>
                  <a:pt x="253" y="277"/>
                  <a:pt x="253" y="277"/>
                </a:cubicBezTo>
                <a:cubicBezTo>
                  <a:pt x="253" y="278"/>
                  <a:pt x="254" y="279"/>
                  <a:pt x="254" y="279"/>
                </a:cubicBezTo>
                <a:cubicBezTo>
                  <a:pt x="254" y="279"/>
                  <a:pt x="254" y="279"/>
                  <a:pt x="254" y="279"/>
                </a:cubicBezTo>
                <a:cubicBezTo>
                  <a:pt x="254" y="282"/>
                  <a:pt x="254" y="282"/>
                  <a:pt x="254" y="282"/>
                </a:cubicBezTo>
                <a:cubicBezTo>
                  <a:pt x="255" y="283"/>
                  <a:pt x="255" y="284"/>
                  <a:pt x="255" y="285"/>
                </a:cubicBezTo>
                <a:cubicBezTo>
                  <a:pt x="255" y="286"/>
                  <a:pt x="255" y="287"/>
                  <a:pt x="254" y="287"/>
                </a:cubicBezTo>
                <a:cubicBezTo>
                  <a:pt x="254" y="288"/>
                  <a:pt x="253" y="288"/>
                  <a:pt x="253" y="288"/>
                </a:cubicBezTo>
                <a:cubicBezTo>
                  <a:pt x="252" y="288"/>
                  <a:pt x="252" y="288"/>
                  <a:pt x="252" y="288"/>
                </a:cubicBezTo>
                <a:cubicBezTo>
                  <a:pt x="251" y="288"/>
                  <a:pt x="250" y="287"/>
                  <a:pt x="248" y="287"/>
                </a:cubicBezTo>
                <a:cubicBezTo>
                  <a:pt x="248" y="287"/>
                  <a:pt x="247" y="288"/>
                  <a:pt x="246" y="288"/>
                </a:cubicBezTo>
                <a:cubicBezTo>
                  <a:pt x="246" y="288"/>
                  <a:pt x="245" y="287"/>
                  <a:pt x="244" y="288"/>
                </a:cubicBezTo>
                <a:cubicBezTo>
                  <a:pt x="244" y="288"/>
                  <a:pt x="244" y="288"/>
                  <a:pt x="244" y="288"/>
                </a:cubicBezTo>
                <a:close/>
                <a:moveTo>
                  <a:pt x="218" y="323"/>
                </a:moveTo>
                <a:cubicBezTo>
                  <a:pt x="218" y="324"/>
                  <a:pt x="218" y="324"/>
                  <a:pt x="218" y="325"/>
                </a:cubicBezTo>
                <a:cubicBezTo>
                  <a:pt x="219" y="327"/>
                  <a:pt x="222" y="329"/>
                  <a:pt x="223" y="330"/>
                </a:cubicBezTo>
                <a:cubicBezTo>
                  <a:pt x="223" y="330"/>
                  <a:pt x="224" y="331"/>
                  <a:pt x="224" y="331"/>
                </a:cubicBezTo>
                <a:cubicBezTo>
                  <a:pt x="224" y="331"/>
                  <a:pt x="225" y="331"/>
                  <a:pt x="225" y="331"/>
                </a:cubicBezTo>
                <a:cubicBezTo>
                  <a:pt x="226" y="331"/>
                  <a:pt x="226" y="331"/>
                  <a:pt x="226" y="331"/>
                </a:cubicBezTo>
                <a:cubicBezTo>
                  <a:pt x="226" y="331"/>
                  <a:pt x="226" y="331"/>
                  <a:pt x="226" y="331"/>
                </a:cubicBezTo>
                <a:cubicBezTo>
                  <a:pt x="228" y="331"/>
                  <a:pt x="229" y="329"/>
                  <a:pt x="230" y="328"/>
                </a:cubicBezTo>
                <a:cubicBezTo>
                  <a:pt x="230" y="328"/>
                  <a:pt x="231" y="327"/>
                  <a:pt x="231" y="327"/>
                </a:cubicBezTo>
                <a:cubicBezTo>
                  <a:pt x="231" y="327"/>
                  <a:pt x="232" y="326"/>
                  <a:pt x="232" y="326"/>
                </a:cubicBezTo>
                <a:cubicBezTo>
                  <a:pt x="232" y="325"/>
                  <a:pt x="232" y="325"/>
                  <a:pt x="232" y="325"/>
                </a:cubicBezTo>
                <a:cubicBezTo>
                  <a:pt x="232" y="325"/>
                  <a:pt x="232" y="325"/>
                  <a:pt x="232" y="325"/>
                </a:cubicBezTo>
                <a:cubicBezTo>
                  <a:pt x="231" y="325"/>
                  <a:pt x="231" y="325"/>
                  <a:pt x="230" y="325"/>
                </a:cubicBezTo>
                <a:cubicBezTo>
                  <a:pt x="230" y="326"/>
                  <a:pt x="230" y="326"/>
                  <a:pt x="230" y="326"/>
                </a:cubicBezTo>
                <a:cubicBezTo>
                  <a:pt x="230" y="325"/>
                  <a:pt x="230" y="325"/>
                  <a:pt x="230" y="325"/>
                </a:cubicBezTo>
                <a:cubicBezTo>
                  <a:pt x="230" y="325"/>
                  <a:pt x="229" y="326"/>
                  <a:pt x="229" y="326"/>
                </a:cubicBezTo>
                <a:cubicBezTo>
                  <a:pt x="228" y="326"/>
                  <a:pt x="227" y="326"/>
                  <a:pt x="226" y="326"/>
                </a:cubicBezTo>
                <a:cubicBezTo>
                  <a:pt x="226" y="326"/>
                  <a:pt x="225" y="327"/>
                  <a:pt x="225" y="327"/>
                </a:cubicBezTo>
                <a:cubicBezTo>
                  <a:pt x="224" y="327"/>
                  <a:pt x="224" y="326"/>
                  <a:pt x="223" y="326"/>
                </a:cubicBezTo>
                <a:cubicBezTo>
                  <a:pt x="222" y="325"/>
                  <a:pt x="220" y="324"/>
                  <a:pt x="219" y="323"/>
                </a:cubicBezTo>
                <a:cubicBezTo>
                  <a:pt x="219" y="323"/>
                  <a:pt x="219" y="323"/>
                  <a:pt x="219" y="323"/>
                </a:cubicBezTo>
                <a:cubicBezTo>
                  <a:pt x="218" y="323"/>
                  <a:pt x="218" y="323"/>
                  <a:pt x="218" y="323"/>
                </a:cubicBezTo>
                <a:cubicBezTo>
                  <a:pt x="218" y="323"/>
                  <a:pt x="218" y="323"/>
                  <a:pt x="218" y="323"/>
                </a:cubicBezTo>
                <a:close/>
                <a:moveTo>
                  <a:pt x="213" y="325"/>
                </a:moveTo>
                <a:cubicBezTo>
                  <a:pt x="213" y="329"/>
                  <a:pt x="212" y="331"/>
                  <a:pt x="211" y="332"/>
                </a:cubicBezTo>
                <a:cubicBezTo>
                  <a:pt x="209" y="334"/>
                  <a:pt x="206" y="335"/>
                  <a:pt x="204" y="337"/>
                </a:cubicBezTo>
                <a:cubicBezTo>
                  <a:pt x="204" y="337"/>
                  <a:pt x="204" y="337"/>
                  <a:pt x="204" y="337"/>
                </a:cubicBezTo>
                <a:cubicBezTo>
                  <a:pt x="204" y="337"/>
                  <a:pt x="204" y="337"/>
                  <a:pt x="204" y="337"/>
                </a:cubicBezTo>
                <a:cubicBezTo>
                  <a:pt x="204" y="337"/>
                  <a:pt x="204" y="337"/>
                  <a:pt x="204" y="337"/>
                </a:cubicBezTo>
                <a:cubicBezTo>
                  <a:pt x="204" y="337"/>
                  <a:pt x="204" y="337"/>
                  <a:pt x="204" y="337"/>
                </a:cubicBezTo>
                <a:cubicBezTo>
                  <a:pt x="204" y="338"/>
                  <a:pt x="204" y="338"/>
                  <a:pt x="204" y="338"/>
                </a:cubicBezTo>
                <a:cubicBezTo>
                  <a:pt x="205" y="338"/>
                  <a:pt x="206" y="337"/>
                  <a:pt x="207" y="337"/>
                </a:cubicBezTo>
                <a:cubicBezTo>
                  <a:pt x="208" y="337"/>
                  <a:pt x="208" y="337"/>
                  <a:pt x="208" y="337"/>
                </a:cubicBezTo>
                <a:cubicBezTo>
                  <a:pt x="213" y="336"/>
                  <a:pt x="216" y="331"/>
                  <a:pt x="217" y="327"/>
                </a:cubicBezTo>
                <a:cubicBezTo>
                  <a:pt x="217" y="325"/>
                  <a:pt x="217" y="323"/>
                  <a:pt x="217" y="321"/>
                </a:cubicBezTo>
                <a:cubicBezTo>
                  <a:pt x="218" y="321"/>
                  <a:pt x="218" y="320"/>
                  <a:pt x="219" y="320"/>
                </a:cubicBezTo>
                <a:cubicBezTo>
                  <a:pt x="219" y="320"/>
                  <a:pt x="219" y="320"/>
                  <a:pt x="219" y="320"/>
                </a:cubicBezTo>
                <a:cubicBezTo>
                  <a:pt x="219" y="320"/>
                  <a:pt x="219" y="320"/>
                  <a:pt x="219" y="320"/>
                </a:cubicBezTo>
                <a:cubicBezTo>
                  <a:pt x="219" y="319"/>
                  <a:pt x="220" y="318"/>
                  <a:pt x="221" y="318"/>
                </a:cubicBezTo>
                <a:cubicBezTo>
                  <a:pt x="221" y="317"/>
                  <a:pt x="221" y="317"/>
                  <a:pt x="221" y="317"/>
                </a:cubicBezTo>
                <a:cubicBezTo>
                  <a:pt x="221" y="318"/>
                  <a:pt x="221" y="318"/>
                  <a:pt x="221" y="318"/>
                </a:cubicBezTo>
                <a:cubicBezTo>
                  <a:pt x="222" y="316"/>
                  <a:pt x="224" y="314"/>
                  <a:pt x="224" y="313"/>
                </a:cubicBezTo>
                <a:cubicBezTo>
                  <a:pt x="224" y="313"/>
                  <a:pt x="224" y="313"/>
                  <a:pt x="224" y="313"/>
                </a:cubicBezTo>
                <a:cubicBezTo>
                  <a:pt x="224" y="313"/>
                  <a:pt x="224" y="313"/>
                  <a:pt x="224" y="313"/>
                </a:cubicBezTo>
                <a:cubicBezTo>
                  <a:pt x="224" y="313"/>
                  <a:pt x="224" y="313"/>
                  <a:pt x="224" y="313"/>
                </a:cubicBezTo>
                <a:cubicBezTo>
                  <a:pt x="224" y="312"/>
                  <a:pt x="224" y="312"/>
                  <a:pt x="223" y="312"/>
                </a:cubicBezTo>
                <a:cubicBezTo>
                  <a:pt x="222" y="312"/>
                  <a:pt x="221" y="312"/>
                  <a:pt x="220" y="311"/>
                </a:cubicBezTo>
                <a:cubicBezTo>
                  <a:pt x="220" y="311"/>
                  <a:pt x="219" y="311"/>
                  <a:pt x="218" y="311"/>
                </a:cubicBezTo>
                <a:cubicBezTo>
                  <a:pt x="218" y="311"/>
                  <a:pt x="218" y="311"/>
                  <a:pt x="218" y="311"/>
                </a:cubicBezTo>
                <a:cubicBezTo>
                  <a:pt x="218" y="311"/>
                  <a:pt x="218" y="311"/>
                  <a:pt x="218" y="311"/>
                </a:cubicBezTo>
                <a:cubicBezTo>
                  <a:pt x="218" y="312"/>
                  <a:pt x="218" y="312"/>
                  <a:pt x="218" y="312"/>
                </a:cubicBezTo>
                <a:cubicBezTo>
                  <a:pt x="218" y="312"/>
                  <a:pt x="218" y="312"/>
                  <a:pt x="218" y="312"/>
                </a:cubicBezTo>
                <a:cubicBezTo>
                  <a:pt x="218" y="313"/>
                  <a:pt x="218" y="313"/>
                  <a:pt x="218" y="313"/>
                </a:cubicBezTo>
                <a:cubicBezTo>
                  <a:pt x="219" y="314"/>
                  <a:pt x="219" y="314"/>
                  <a:pt x="219" y="314"/>
                </a:cubicBezTo>
                <a:cubicBezTo>
                  <a:pt x="219" y="314"/>
                  <a:pt x="219" y="314"/>
                  <a:pt x="219" y="314"/>
                </a:cubicBezTo>
                <a:cubicBezTo>
                  <a:pt x="219" y="314"/>
                  <a:pt x="218" y="316"/>
                  <a:pt x="217" y="316"/>
                </a:cubicBezTo>
                <a:cubicBezTo>
                  <a:pt x="216" y="313"/>
                  <a:pt x="218" y="310"/>
                  <a:pt x="217" y="307"/>
                </a:cubicBezTo>
                <a:cubicBezTo>
                  <a:pt x="217" y="306"/>
                  <a:pt x="217" y="306"/>
                  <a:pt x="217" y="306"/>
                </a:cubicBezTo>
                <a:cubicBezTo>
                  <a:pt x="217" y="306"/>
                  <a:pt x="217" y="306"/>
                  <a:pt x="217" y="306"/>
                </a:cubicBezTo>
                <a:cubicBezTo>
                  <a:pt x="216" y="306"/>
                  <a:pt x="213" y="304"/>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6"/>
                  <a:pt x="211" y="306"/>
                  <a:pt x="211" y="307"/>
                </a:cubicBezTo>
                <a:cubicBezTo>
                  <a:pt x="211" y="307"/>
                  <a:pt x="212" y="308"/>
                  <a:pt x="212" y="309"/>
                </a:cubicBezTo>
                <a:cubicBezTo>
                  <a:pt x="212" y="310"/>
                  <a:pt x="212" y="310"/>
                  <a:pt x="212" y="310"/>
                </a:cubicBezTo>
                <a:cubicBezTo>
                  <a:pt x="212" y="314"/>
                  <a:pt x="213" y="317"/>
                  <a:pt x="213" y="320"/>
                </a:cubicBezTo>
                <a:cubicBezTo>
                  <a:pt x="211" y="322"/>
                  <a:pt x="209" y="324"/>
                  <a:pt x="207" y="325"/>
                </a:cubicBezTo>
                <a:cubicBezTo>
                  <a:pt x="206" y="326"/>
                  <a:pt x="205" y="326"/>
                  <a:pt x="204" y="327"/>
                </a:cubicBezTo>
                <a:cubicBezTo>
                  <a:pt x="204" y="327"/>
                  <a:pt x="204" y="327"/>
                  <a:pt x="204" y="327"/>
                </a:cubicBezTo>
                <a:cubicBezTo>
                  <a:pt x="204" y="327"/>
                  <a:pt x="204" y="327"/>
                  <a:pt x="204" y="327"/>
                </a:cubicBezTo>
                <a:cubicBezTo>
                  <a:pt x="204" y="327"/>
                  <a:pt x="204" y="327"/>
                  <a:pt x="204" y="327"/>
                </a:cubicBezTo>
                <a:cubicBezTo>
                  <a:pt x="204" y="327"/>
                  <a:pt x="204" y="327"/>
                  <a:pt x="204" y="327"/>
                </a:cubicBezTo>
                <a:cubicBezTo>
                  <a:pt x="204" y="329"/>
                  <a:pt x="206" y="331"/>
                  <a:pt x="207" y="330"/>
                </a:cubicBezTo>
                <a:cubicBezTo>
                  <a:pt x="208" y="330"/>
                  <a:pt x="208" y="330"/>
                  <a:pt x="208" y="330"/>
                </a:cubicBezTo>
                <a:cubicBezTo>
                  <a:pt x="209" y="330"/>
                  <a:pt x="210" y="329"/>
                  <a:pt x="210" y="328"/>
                </a:cubicBezTo>
                <a:cubicBezTo>
                  <a:pt x="211" y="327"/>
                  <a:pt x="212" y="326"/>
                  <a:pt x="213" y="325"/>
                </a:cubicBezTo>
                <a:moveTo>
                  <a:pt x="152" y="324"/>
                </a:moveTo>
                <a:cubicBezTo>
                  <a:pt x="152" y="323"/>
                  <a:pt x="152" y="323"/>
                  <a:pt x="153" y="321"/>
                </a:cubicBezTo>
                <a:cubicBezTo>
                  <a:pt x="154" y="320"/>
                  <a:pt x="155" y="319"/>
                  <a:pt x="155" y="319"/>
                </a:cubicBezTo>
                <a:cubicBezTo>
                  <a:pt x="155" y="319"/>
                  <a:pt x="155" y="319"/>
                  <a:pt x="155" y="320"/>
                </a:cubicBezTo>
                <a:cubicBezTo>
                  <a:pt x="152" y="324"/>
                  <a:pt x="152" y="324"/>
                  <a:pt x="152" y="324"/>
                </a:cubicBezTo>
                <a:cubicBezTo>
                  <a:pt x="152" y="324"/>
                  <a:pt x="152" y="324"/>
                  <a:pt x="152" y="324"/>
                </a:cubicBezTo>
                <a:moveTo>
                  <a:pt x="173" y="309"/>
                </a:moveTo>
                <a:cubicBezTo>
                  <a:pt x="173" y="308"/>
                  <a:pt x="175" y="308"/>
                  <a:pt x="175" y="308"/>
                </a:cubicBezTo>
                <a:cubicBezTo>
                  <a:pt x="175" y="309"/>
                  <a:pt x="173" y="310"/>
                  <a:pt x="173" y="310"/>
                </a:cubicBezTo>
                <a:cubicBezTo>
                  <a:pt x="173" y="310"/>
                  <a:pt x="173" y="310"/>
                  <a:pt x="173" y="310"/>
                </a:cubicBezTo>
                <a:cubicBezTo>
                  <a:pt x="172" y="310"/>
                  <a:pt x="172" y="310"/>
                  <a:pt x="172" y="310"/>
                </a:cubicBezTo>
                <a:cubicBezTo>
                  <a:pt x="172" y="310"/>
                  <a:pt x="172" y="310"/>
                  <a:pt x="173" y="309"/>
                </a:cubicBezTo>
                <a:moveTo>
                  <a:pt x="147" y="330"/>
                </a:moveTo>
                <a:cubicBezTo>
                  <a:pt x="147" y="331"/>
                  <a:pt x="147" y="333"/>
                  <a:pt x="148" y="333"/>
                </a:cubicBezTo>
                <a:cubicBezTo>
                  <a:pt x="150" y="333"/>
                  <a:pt x="150" y="333"/>
                  <a:pt x="151" y="331"/>
                </a:cubicBezTo>
                <a:cubicBezTo>
                  <a:pt x="151" y="330"/>
                  <a:pt x="152" y="329"/>
                  <a:pt x="153" y="328"/>
                </a:cubicBezTo>
                <a:cubicBezTo>
                  <a:pt x="153" y="327"/>
                  <a:pt x="154" y="327"/>
                  <a:pt x="154" y="326"/>
                </a:cubicBezTo>
                <a:cubicBezTo>
                  <a:pt x="154" y="326"/>
                  <a:pt x="154" y="325"/>
                  <a:pt x="154" y="324"/>
                </a:cubicBezTo>
                <a:cubicBezTo>
                  <a:pt x="155" y="323"/>
                  <a:pt x="155" y="321"/>
                  <a:pt x="155" y="320"/>
                </a:cubicBezTo>
                <a:cubicBezTo>
                  <a:pt x="155" y="319"/>
                  <a:pt x="156" y="319"/>
                  <a:pt x="156" y="318"/>
                </a:cubicBezTo>
                <a:cubicBezTo>
                  <a:pt x="156" y="317"/>
                  <a:pt x="157" y="317"/>
                  <a:pt x="158" y="317"/>
                </a:cubicBezTo>
                <a:cubicBezTo>
                  <a:pt x="160" y="317"/>
                  <a:pt x="160" y="317"/>
                  <a:pt x="160" y="317"/>
                </a:cubicBezTo>
                <a:cubicBezTo>
                  <a:pt x="160" y="317"/>
                  <a:pt x="160" y="317"/>
                  <a:pt x="160" y="317"/>
                </a:cubicBezTo>
                <a:cubicBezTo>
                  <a:pt x="160" y="317"/>
                  <a:pt x="160" y="317"/>
                  <a:pt x="162" y="318"/>
                </a:cubicBezTo>
                <a:cubicBezTo>
                  <a:pt x="162" y="319"/>
                  <a:pt x="162" y="319"/>
                  <a:pt x="162" y="319"/>
                </a:cubicBezTo>
                <a:cubicBezTo>
                  <a:pt x="162" y="319"/>
                  <a:pt x="162" y="320"/>
                  <a:pt x="162" y="320"/>
                </a:cubicBezTo>
                <a:cubicBezTo>
                  <a:pt x="162" y="320"/>
                  <a:pt x="161" y="321"/>
                  <a:pt x="161" y="321"/>
                </a:cubicBezTo>
                <a:cubicBezTo>
                  <a:pt x="161" y="321"/>
                  <a:pt x="160" y="322"/>
                  <a:pt x="161" y="322"/>
                </a:cubicBezTo>
                <a:cubicBezTo>
                  <a:pt x="161" y="322"/>
                  <a:pt x="162" y="323"/>
                  <a:pt x="162" y="323"/>
                </a:cubicBezTo>
                <a:cubicBezTo>
                  <a:pt x="162" y="323"/>
                  <a:pt x="162" y="323"/>
                  <a:pt x="162" y="324"/>
                </a:cubicBezTo>
                <a:cubicBezTo>
                  <a:pt x="162" y="324"/>
                  <a:pt x="161" y="324"/>
                  <a:pt x="161" y="324"/>
                </a:cubicBezTo>
                <a:cubicBezTo>
                  <a:pt x="160" y="325"/>
                  <a:pt x="160" y="325"/>
                  <a:pt x="160" y="325"/>
                </a:cubicBezTo>
                <a:cubicBezTo>
                  <a:pt x="160" y="325"/>
                  <a:pt x="160" y="326"/>
                  <a:pt x="160" y="327"/>
                </a:cubicBezTo>
                <a:cubicBezTo>
                  <a:pt x="161" y="327"/>
                  <a:pt x="161" y="327"/>
                  <a:pt x="161" y="327"/>
                </a:cubicBezTo>
                <a:cubicBezTo>
                  <a:pt x="161" y="327"/>
                  <a:pt x="161" y="328"/>
                  <a:pt x="160" y="328"/>
                </a:cubicBezTo>
                <a:cubicBezTo>
                  <a:pt x="160" y="328"/>
                  <a:pt x="159" y="329"/>
                  <a:pt x="159" y="329"/>
                </a:cubicBezTo>
                <a:cubicBezTo>
                  <a:pt x="158" y="329"/>
                  <a:pt x="157" y="330"/>
                  <a:pt x="154" y="329"/>
                </a:cubicBezTo>
                <a:cubicBezTo>
                  <a:pt x="154" y="329"/>
                  <a:pt x="154" y="329"/>
                  <a:pt x="154" y="330"/>
                </a:cubicBezTo>
                <a:cubicBezTo>
                  <a:pt x="153" y="331"/>
                  <a:pt x="153" y="331"/>
                  <a:pt x="153" y="331"/>
                </a:cubicBezTo>
                <a:cubicBezTo>
                  <a:pt x="153" y="331"/>
                  <a:pt x="153" y="331"/>
                  <a:pt x="153" y="331"/>
                </a:cubicBezTo>
                <a:cubicBezTo>
                  <a:pt x="154" y="331"/>
                  <a:pt x="154" y="332"/>
                  <a:pt x="155" y="332"/>
                </a:cubicBezTo>
                <a:cubicBezTo>
                  <a:pt x="155" y="332"/>
                  <a:pt x="155" y="333"/>
                  <a:pt x="155" y="333"/>
                </a:cubicBezTo>
                <a:cubicBezTo>
                  <a:pt x="157" y="333"/>
                  <a:pt x="157" y="332"/>
                  <a:pt x="158" y="333"/>
                </a:cubicBezTo>
                <a:cubicBezTo>
                  <a:pt x="159" y="333"/>
                  <a:pt x="158" y="334"/>
                  <a:pt x="158" y="334"/>
                </a:cubicBezTo>
                <a:cubicBezTo>
                  <a:pt x="158" y="335"/>
                  <a:pt x="157" y="335"/>
                  <a:pt x="157" y="335"/>
                </a:cubicBezTo>
                <a:cubicBezTo>
                  <a:pt x="156" y="336"/>
                  <a:pt x="157" y="338"/>
                  <a:pt x="157" y="339"/>
                </a:cubicBezTo>
                <a:cubicBezTo>
                  <a:pt x="157" y="340"/>
                  <a:pt x="158" y="342"/>
                  <a:pt x="159" y="341"/>
                </a:cubicBezTo>
                <a:cubicBezTo>
                  <a:pt x="160" y="341"/>
                  <a:pt x="162" y="340"/>
                  <a:pt x="162" y="339"/>
                </a:cubicBezTo>
                <a:cubicBezTo>
                  <a:pt x="163" y="338"/>
                  <a:pt x="163" y="338"/>
                  <a:pt x="163" y="337"/>
                </a:cubicBezTo>
                <a:cubicBezTo>
                  <a:pt x="163" y="337"/>
                  <a:pt x="164" y="332"/>
                  <a:pt x="164" y="332"/>
                </a:cubicBezTo>
                <a:cubicBezTo>
                  <a:pt x="165" y="331"/>
                  <a:pt x="166" y="332"/>
                  <a:pt x="167" y="331"/>
                </a:cubicBezTo>
                <a:cubicBezTo>
                  <a:pt x="168" y="331"/>
                  <a:pt x="170" y="331"/>
                  <a:pt x="171" y="331"/>
                </a:cubicBezTo>
                <a:cubicBezTo>
                  <a:pt x="172" y="331"/>
                  <a:pt x="172" y="331"/>
                  <a:pt x="173" y="330"/>
                </a:cubicBezTo>
                <a:cubicBezTo>
                  <a:pt x="173" y="330"/>
                  <a:pt x="174" y="330"/>
                  <a:pt x="175" y="330"/>
                </a:cubicBezTo>
                <a:cubicBezTo>
                  <a:pt x="175" y="330"/>
                  <a:pt x="176" y="330"/>
                  <a:pt x="176" y="329"/>
                </a:cubicBezTo>
                <a:cubicBezTo>
                  <a:pt x="177" y="329"/>
                  <a:pt x="177" y="329"/>
                  <a:pt x="177" y="328"/>
                </a:cubicBezTo>
                <a:cubicBezTo>
                  <a:pt x="177" y="328"/>
                  <a:pt x="177" y="327"/>
                  <a:pt x="176" y="327"/>
                </a:cubicBezTo>
                <a:cubicBezTo>
                  <a:pt x="176" y="327"/>
                  <a:pt x="175" y="327"/>
                  <a:pt x="175" y="327"/>
                </a:cubicBezTo>
                <a:cubicBezTo>
                  <a:pt x="174" y="326"/>
                  <a:pt x="173" y="325"/>
                  <a:pt x="171" y="324"/>
                </a:cubicBezTo>
                <a:cubicBezTo>
                  <a:pt x="171" y="324"/>
                  <a:pt x="170" y="324"/>
                  <a:pt x="170" y="323"/>
                </a:cubicBezTo>
                <a:cubicBezTo>
                  <a:pt x="170" y="324"/>
                  <a:pt x="170" y="324"/>
                  <a:pt x="170" y="324"/>
                </a:cubicBezTo>
                <a:cubicBezTo>
                  <a:pt x="170" y="324"/>
                  <a:pt x="170" y="324"/>
                  <a:pt x="170" y="325"/>
                </a:cubicBezTo>
                <a:cubicBezTo>
                  <a:pt x="171" y="327"/>
                  <a:pt x="171" y="328"/>
                  <a:pt x="171" y="328"/>
                </a:cubicBezTo>
                <a:cubicBezTo>
                  <a:pt x="170" y="328"/>
                  <a:pt x="168" y="328"/>
                  <a:pt x="167" y="328"/>
                </a:cubicBezTo>
                <a:cubicBezTo>
                  <a:pt x="167" y="329"/>
                  <a:pt x="167" y="329"/>
                  <a:pt x="166" y="329"/>
                </a:cubicBezTo>
                <a:cubicBezTo>
                  <a:pt x="166" y="329"/>
                  <a:pt x="166" y="329"/>
                  <a:pt x="165" y="329"/>
                </a:cubicBezTo>
                <a:cubicBezTo>
                  <a:pt x="165" y="329"/>
                  <a:pt x="165" y="328"/>
                  <a:pt x="164" y="328"/>
                </a:cubicBezTo>
                <a:cubicBezTo>
                  <a:pt x="164" y="327"/>
                  <a:pt x="164" y="327"/>
                  <a:pt x="165" y="327"/>
                </a:cubicBezTo>
                <a:cubicBezTo>
                  <a:pt x="165" y="327"/>
                  <a:pt x="167" y="326"/>
                  <a:pt x="167" y="326"/>
                </a:cubicBezTo>
                <a:cubicBezTo>
                  <a:pt x="167" y="325"/>
                  <a:pt x="167" y="325"/>
                  <a:pt x="166" y="325"/>
                </a:cubicBezTo>
                <a:cubicBezTo>
                  <a:pt x="166" y="324"/>
                  <a:pt x="165" y="325"/>
                  <a:pt x="166" y="323"/>
                </a:cubicBezTo>
                <a:cubicBezTo>
                  <a:pt x="166" y="323"/>
                  <a:pt x="166" y="323"/>
                  <a:pt x="166" y="323"/>
                </a:cubicBezTo>
                <a:cubicBezTo>
                  <a:pt x="167" y="323"/>
                  <a:pt x="167" y="323"/>
                  <a:pt x="167" y="323"/>
                </a:cubicBezTo>
                <a:cubicBezTo>
                  <a:pt x="168" y="323"/>
                  <a:pt x="168" y="323"/>
                  <a:pt x="168" y="323"/>
                </a:cubicBezTo>
                <a:cubicBezTo>
                  <a:pt x="168" y="322"/>
                  <a:pt x="170" y="322"/>
                  <a:pt x="170" y="322"/>
                </a:cubicBezTo>
                <a:cubicBezTo>
                  <a:pt x="171" y="321"/>
                  <a:pt x="171" y="321"/>
                  <a:pt x="171" y="321"/>
                </a:cubicBezTo>
                <a:cubicBezTo>
                  <a:pt x="171" y="321"/>
                  <a:pt x="171" y="320"/>
                  <a:pt x="170" y="320"/>
                </a:cubicBezTo>
                <a:cubicBezTo>
                  <a:pt x="170" y="320"/>
                  <a:pt x="170" y="320"/>
                  <a:pt x="169" y="320"/>
                </a:cubicBezTo>
                <a:cubicBezTo>
                  <a:pt x="168" y="320"/>
                  <a:pt x="166" y="320"/>
                  <a:pt x="166" y="320"/>
                </a:cubicBezTo>
                <a:cubicBezTo>
                  <a:pt x="166" y="320"/>
                  <a:pt x="166" y="320"/>
                  <a:pt x="166" y="319"/>
                </a:cubicBezTo>
                <a:cubicBezTo>
                  <a:pt x="166" y="319"/>
                  <a:pt x="166" y="319"/>
                  <a:pt x="166" y="319"/>
                </a:cubicBezTo>
                <a:cubicBezTo>
                  <a:pt x="166" y="319"/>
                  <a:pt x="166" y="319"/>
                  <a:pt x="166" y="319"/>
                </a:cubicBezTo>
                <a:cubicBezTo>
                  <a:pt x="166" y="319"/>
                  <a:pt x="167" y="318"/>
                  <a:pt x="168" y="317"/>
                </a:cubicBezTo>
                <a:cubicBezTo>
                  <a:pt x="169" y="316"/>
                  <a:pt x="173" y="316"/>
                  <a:pt x="175" y="315"/>
                </a:cubicBezTo>
                <a:cubicBezTo>
                  <a:pt x="176" y="315"/>
                  <a:pt x="179" y="315"/>
                  <a:pt x="179" y="315"/>
                </a:cubicBezTo>
                <a:cubicBezTo>
                  <a:pt x="180" y="315"/>
                  <a:pt x="180" y="314"/>
                  <a:pt x="179" y="314"/>
                </a:cubicBezTo>
                <a:cubicBezTo>
                  <a:pt x="179" y="313"/>
                  <a:pt x="179" y="313"/>
                  <a:pt x="178" y="313"/>
                </a:cubicBezTo>
                <a:cubicBezTo>
                  <a:pt x="177" y="313"/>
                  <a:pt x="177" y="313"/>
                  <a:pt x="176" y="313"/>
                </a:cubicBezTo>
                <a:cubicBezTo>
                  <a:pt x="176" y="313"/>
                  <a:pt x="175" y="313"/>
                  <a:pt x="174" y="314"/>
                </a:cubicBezTo>
                <a:cubicBezTo>
                  <a:pt x="173" y="314"/>
                  <a:pt x="172" y="314"/>
                  <a:pt x="171" y="314"/>
                </a:cubicBezTo>
                <a:cubicBezTo>
                  <a:pt x="170" y="314"/>
                  <a:pt x="170" y="314"/>
                  <a:pt x="169" y="314"/>
                </a:cubicBezTo>
                <a:cubicBezTo>
                  <a:pt x="169" y="315"/>
                  <a:pt x="169" y="314"/>
                  <a:pt x="169" y="314"/>
                </a:cubicBezTo>
                <a:cubicBezTo>
                  <a:pt x="170" y="313"/>
                  <a:pt x="171" y="313"/>
                  <a:pt x="171" y="313"/>
                </a:cubicBezTo>
                <a:cubicBezTo>
                  <a:pt x="172" y="313"/>
                  <a:pt x="172" y="313"/>
                  <a:pt x="173" y="313"/>
                </a:cubicBezTo>
                <a:cubicBezTo>
                  <a:pt x="174" y="312"/>
                  <a:pt x="175" y="311"/>
                  <a:pt x="176" y="310"/>
                </a:cubicBezTo>
                <a:cubicBezTo>
                  <a:pt x="177" y="310"/>
                  <a:pt x="178" y="310"/>
                  <a:pt x="178" y="309"/>
                </a:cubicBezTo>
                <a:cubicBezTo>
                  <a:pt x="179" y="309"/>
                  <a:pt x="179" y="308"/>
                  <a:pt x="179" y="308"/>
                </a:cubicBezTo>
                <a:cubicBezTo>
                  <a:pt x="179" y="307"/>
                  <a:pt x="179" y="307"/>
                  <a:pt x="179" y="307"/>
                </a:cubicBezTo>
                <a:cubicBezTo>
                  <a:pt x="179" y="306"/>
                  <a:pt x="177" y="306"/>
                  <a:pt x="176" y="306"/>
                </a:cubicBezTo>
                <a:cubicBezTo>
                  <a:pt x="176" y="306"/>
                  <a:pt x="176" y="306"/>
                  <a:pt x="176" y="306"/>
                </a:cubicBezTo>
                <a:cubicBezTo>
                  <a:pt x="175" y="306"/>
                  <a:pt x="174" y="307"/>
                  <a:pt x="174" y="307"/>
                </a:cubicBezTo>
                <a:cubicBezTo>
                  <a:pt x="173" y="307"/>
                  <a:pt x="174" y="305"/>
                  <a:pt x="174" y="305"/>
                </a:cubicBezTo>
                <a:cubicBezTo>
                  <a:pt x="174" y="304"/>
                  <a:pt x="173" y="303"/>
                  <a:pt x="173" y="302"/>
                </a:cubicBezTo>
                <a:cubicBezTo>
                  <a:pt x="172" y="302"/>
                  <a:pt x="171" y="300"/>
                  <a:pt x="170" y="300"/>
                </a:cubicBezTo>
                <a:cubicBezTo>
                  <a:pt x="169" y="300"/>
                  <a:pt x="168" y="302"/>
                  <a:pt x="168" y="303"/>
                </a:cubicBezTo>
                <a:cubicBezTo>
                  <a:pt x="167" y="303"/>
                  <a:pt x="167" y="304"/>
                  <a:pt x="167" y="304"/>
                </a:cubicBezTo>
                <a:cubicBezTo>
                  <a:pt x="167" y="305"/>
                  <a:pt x="167" y="305"/>
                  <a:pt x="166" y="306"/>
                </a:cubicBezTo>
                <a:cubicBezTo>
                  <a:pt x="166" y="307"/>
                  <a:pt x="166" y="308"/>
                  <a:pt x="165" y="309"/>
                </a:cubicBezTo>
                <a:cubicBezTo>
                  <a:pt x="164" y="309"/>
                  <a:pt x="164" y="309"/>
                  <a:pt x="164" y="309"/>
                </a:cubicBezTo>
                <a:cubicBezTo>
                  <a:pt x="164" y="310"/>
                  <a:pt x="163" y="310"/>
                  <a:pt x="163" y="310"/>
                </a:cubicBezTo>
                <a:cubicBezTo>
                  <a:pt x="163" y="311"/>
                  <a:pt x="164" y="310"/>
                  <a:pt x="164" y="310"/>
                </a:cubicBezTo>
                <a:cubicBezTo>
                  <a:pt x="165" y="311"/>
                  <a:pt x="165" y="311"/>
                  <a:pt x="165" y="311"/>
                </a:cubicBezTo>
                <a:cubicBezTo>
                  <a:pt x="165" y="311"/>
                  <a:pt x="164" y="312"/>
                  <a:pt x="164" y="313"/>
                </a:cubicBezTo>
                <a:cubicBezTo>
                  <a:pt x="164" y="313"/>
                  <a:pt x="164" y="314"/>
                  <a:pt x="164" y="315"/>
                </a:cubicBezTo>
                <a:cubicBezTo>
                  <a:pt x="163" y="316"/>
                  <a:pt x="161" y="315"/>
                  <a:pt x="160" y="315"/>
                </a:cubicBezTo>
                <a:cubicBezTo>
                  <a:pt x="160" y="315"/>
                  <a:pt x="160" y="315"/>
                  <a:pt x="160" y="315"/>
                </a:cubicBezTo>
                <a:cubicBezTo>
                  <a:pt x="160" y="315"/>
                  <a:pt x="160" y="315"/>
                  <a:pt x="160" y="315"/>
                </a:cubicBezTo>
                <a:cubicBezTo>
                  <a:pt x="160" y="315"/>
                  <a:pt x="160" y="315"/>
                  <a:pt x="160" y="315"/>
                </a:cubicBezTo>
                <a:cubicBezTo>
                  <a:pt x="159" y="314"/>
                  <a:pt x="159" y="314"/>
                  <a:pt x="159" y="314"/>
                </a:cubicBezTo>
                <a:cubicBezTo>
                  <a:pt x="159" y="314"/>
                  <a:pt x="158" y="313"/>
                  <a:pt x="158" y="313"/>
                </a:cubicBezTo>
                <a:cubicBezTo>
                  <a:pt x="157" y="313"/>
                  <a:pt x="157" y="312"/>
                  <a:pt x="157" y="312"/>
                </a:cubicBezTo>
                <a:cubicBezTo>
                  <a:pt x="156" y="312"/>
                  <a:pt x="156" y="312"/>
                  <a:pt x="155" y="311"/>
                </a:cubicBezTo>
                <a:cubicBezTo>
                  <a:pt x="155" y="311"/>
                  <a:pt x="155" y="310"/>
                  <a:pt x="155" y="309"/>
                </a:cubicBezTo>
                <a:cubicBezTo>
                  <a:pt x="155" y="309"/>
                  <a:pt x="156" y="309"/>
                  <a:pt x="156" y="308"/>
                </a:cubicBezTo>
                <a:cubicBezTo>
                  <a:pt x="157" y="307"/>
                  <a:pt x="158" y="307"/>
                  <a:pt x="159" y="307"/>
                </a:cubicBezTo>
                <a:cubicBezTo>
                  <a:pt x="160" y="307"/>
                  <a:pt x="161" y="307"/>
                  <a:pt x="161" y="306"/>
                </a:cubicBezTo>
                <a:cubicBezTo>
                  <a:pt x="163" y="305"/>
                  <a:pt x="161" y="303"/>
                  <a:pt x="160" y="302"/>
                </a:cubicBezTo>
                <a:cubicBezTo>
                  <a:pt x="159" y="302"/>
                  <a:pt x="159" y="301"/>
                  <a:pt x="158" y="301"/>
                </a:cubicBezTo>
                <a:cubicBezTo>
                  <a:pt x="158" y="301"/>
                  <a:pt x="157" y="300"/>
                  <a:pt x="156" y="300"/>
                </a:cubicBezTo>
                <a:cubicBezTo>
                  <a:pt x="156" y="300"/>
                  <a:pt x="155" y="299"/>
                  <a:pt x="154" y="299"/>
                </a:cubicBezTo>
                <a:cubicBezTo>
                  <a:pt x="154" y="300"/>
                  <a:pt x="154" y="300"/>
                  <a:pt x="155" y="301"/>
                </a:cubicBezTo>
                <a:cubicBezTo>
                  <a:pt x="155" y="302"/>
                  <a:pt x="156" y="303"/>
                  <a:pt x="156" y="303"/>
                </a:cubicBezTo>
                <a:cubicBezTo>
                  <a:pt x="155" y="304"/>
                  <a:pt x="155" y="304"/>
                  <a:pt x="156" y="305"/>
                </a:cubicBezTo>
                <a:cubicBezTo>
                  <a:pt x="156" y="305"/>
                  <a:pt x="156" y="306"/>
                  <a:pt x="156" y="307"/>
                </a:cubicBezTo>
                <a:cubicBezTo>
                  <a:pt x="156" y="307"/>
                  <a:pt x="155" y="309"/>
                  <a:pt x="155" y="309"/>
                </a:cubicBezTo>
                <a:cubicBezTo>
                  <a:pt x="154" y="310"/>
                  <a:pt x="154" y="310"/>
                  <a:pt x="154" y="310"/>
                </a:cubicBezTo>
                <a:cubicBezTo>
                  <a:pt x="153" y="311"/>
                  <a:pt x="153" y="312"/>
                  <a:pt x="153" y="314"/>
                </a:cubicBezTo>
                <a:cubicBezTo>
                  <a:pt x="153" y="315"/>
                  <a:pt x="153" y="317"/>
                  <a:pt x="153" y="318"/>
                </a:cubicBezTo>
                <a:cubicBezTo>
                  <a:pt x="153" y="319"/>
                  <a:pt x="152" y="321"/>
                  <a:pt x="152" y="321"/>
                </a:cubicBezTo>
                <a:cubicBezTo>
                  <a:pt x="151" y="322"/>
                  <a:pt x="151" y="323"/>
                  <a:pt x="150" y="325"/>
                </a:cubicBezTo>
                <a:cubicBezTo>
                  <a:pt x="149" y="327"/>
                  <a:pt x="149" y="327"/>
                  <a:pt x="149" y="327"/>
                </a:cubicBezTo>
                <a:cubicBezTo>
                  <a:pt x="148" y="328"/>
                  <a:pt x="148" y="328"/>
                  <a:pt x="148" y="328"/>
                </a:cubicBezTo>
                <a:cubicBezTo>
                  <a:pt x="147" y="329"/>
                  <a:pt x="147" y="330"/>
                  <a:pt x="147" y="330"/>
                </a:cubicBezTo>
                <a:moveTo>
                  <a:pt x="195" y="228"/>
                </a:moveTo>
                <a:cubicBezTo>
                  <a:pt x="194" y="229"/>
                  <a:pt x="194" y="229"/>
                  <a:pt x="194" y="230"/>
                </a:cubicBezTo>
                <a:cubicBezTo>
                  <a:pt x="194" y="231"/>
                  <a:pt x="194" y="232"/>
                  <a:pt x="195" y="232"/>
                </a:cubicBezTo>
                <a:cubicBezTo>
                  <a:pt x="196" y="233"/>
                  <a:pt x="197" y="233"/>
                  <a:pt x="198" y="233"/>
                </a:cubicBezTo>
                <a:cubicBezTo>
                  <a:pt x="200" y="233"/>
                  <a:pt x="201" y="233"/>
                  <a:pt x="201" y="232"/>
                </a:cubicBezTo>
                <a:cubicBezTo>
                  <a:pt x="202" y="232"/>
                  <a:pt x="203" y="231"/>
                  <a:pt x="203" y="230"/>
                </a:cubicBezTo>
                <a:cubicBezTo>
                  <a:pt x="203" y="229"/>
                  <a:pt x="202" y="229"/>
                  <a:pt x="201" y="228"/>
                </a:cubicBezTo>
                <a:cubicBezTo>
                  <a:pt x="201" y="227"/>
                  <a:pt x="200" y="227"/>
                  <a:pt x="198" y="227"/>
                </a:cubicBezTo>
                <a:cubicBezTo>
                  <a:pt x="198" y="227"/>
                  <a:pt x="198" y="227"/>
                  <a:pt x="198" y="227"/>
                </a:cubicBezTo>
                <a:cubicBezTo>
                  <a:pt x="197" y="227"/>
                  <a:pt x="196" y="227"/>
                  <a:pt x="195" y="228"/>
                </a:cubicBezTo>
                <a:moveTo>
                  <a:pt x="180" y="232"/>
                </a:moveTo>
                <a:cubicBezTo>
                  <a:pt x="181" y="231"/>
                  <a:pt x="181" y="231"/>
                  <a:pt x="181" y="230"/>
                </a:cubicBezTo>
                <a:cubicBezTo>
                  <a:pt x="181" y="229"/>
                  <a:pt x="181" y="229"/>
                  <a:pt x="180" y="228"/>
                </a:cubicBezTo>
                <a:cubicBezTo>
                  <a:pt x="179" y="227"/>
                  <a:pt x="178" y="227"/>
                  <a:pt x="176" y="227"/>
                </a:cubicBezTo>
                <a:cubicBezTo>
                  <a:pt x="176" y="227"/>
                  <a:pt x="176" y="227"/>
                  <a:pt x="176" y="227"/>
                </a:cubicBezTo>
                <a:cubicBezTo>
                  <a:pt x="175" y="227"/>
                  <a:pt x="174" y="227"/>
                  <a:pt x="173" y="228"/>
                </a:cubicBezTo>
                <a:cubicBezTo>
                  <a:pt x="172" y="229"/>
                  <a:pt x="172" y="229"/>
                  <a:pt x="172" y="230"/>
                </a:cubicBezTo>
                <a:cubicBezTo>
                  <a:pt x="172" y="231"/>
                  <a:pt x="172" y="231"/>
                  <a:pt x="173" y="232"/>
                </a:cubicBezTo>
                <a:cubicBezTo>
                  <a:pt x="174" y="233"/>
                  <a:pt x="175" y="233"/>
                  <a:pt x="176" y="233"/>
                </a:cubicBezTo>
                <a:cubicBezTo>
                  <a:pt x="178" y="233"/>
                  <a:pt x="179" y="233"/>
                  <a:pt x="180" y="232"/>
                </a:cubicBezTo>
                <a:moveTo>
                  <a:pt x="172" y="241"/>
                </a:moveTo>
                <a:cubicBezTo>
                  <a:pt x="172" y="241"/>
                  <a:pt x="172" y="242"/>
                  <a:pt x="173" y="243"/>
                </a:cubicBezTo>
                <a:cubicBezTo>
                  <a:pt x="174" y="243"/>
                  <a:pt x="175" y="244"/>
                  <a:pt x="176" y="244"/>
                </a:cubicBezTo>
                <a:cubicBezTo>
                  <a:pt x="178" y="244"/>
                  <a:pt x="179" y="243"/>
                  <a:pt x="180" y="243"/>
                </a:cubicBezTo>
                <a:cubicBezTo>
                  <a:pt x="181" y="242"/>
                  <a:pt x="181" y="241"/>
                  <a:pt x="181" y="241"/>
                </a:cubicBezTo>
                <a:cubicBezTo>
                  <a:pt x="181" y="240"/>
                  <a:pt x="181" y="239"/>
                  <a:pt x="180" y="238"/>
                </a:cubicBezTo>
                <a:cubicBezTo>
                  <a:pt x="179" y="238"/>
                  <a:pt x="178" y="237"/>
                  <a:pt x="176" y="237"/>
                </a:cubicBezTo>
                <a:cubicBezTo>
                  <a:pt x="176" y="237"/>
                  <a:pt x="176" y="237"/>
                  <a:pt x="176" y="237"/>
                </a:cubicBezTo>
                <a:cubicBezTo>
                  <a:pt x="175" y="237"/>
                  <a:pt x="174" y="238"/>
                  <a:pt x="173" y="238"/>
                </a:cubicBezTo>
                <a:cubicBezTo>
                  <a:pt x="172" y="239"/>
                  <a:pt x="172" y="240"/>
                  <a:pt x="172" y="241"/>
                </a:cubicBezTo>
                <a:moveTo>
                  <a:pt x="139" y="173"/>
                </a:moveTo>
                <a:cubicBezTo>
                  <a:pt x="139" y="173"/>
                  <a:pt x="139" y="169"/>
                  <a:pt x="140" y="165"/>
                </a:cubicBezTo>
                <a:cubicBezTo>
                  <a:pt x="140" y="160"/>
                  <a:pt x="141" y="154"/>
                  <a:pt x="143" y="149"/>
                </a:cubicBezTo>
                <a:cubicBezTo>
                  <a:pt x="144" y="145"/>
                  <a:pt x="145" y="142"/>
                  <a:pt x="147" y="139"/>
                </a:cubicBezTo>
                <a:cubicBezTo>
                  <a:pt x="148" y="138"/>
                  <a:pt x="149" y="137"/>
                  <a:pt x="150" y="136"/>
                </a:cubicBezTo>
                <a:cubicBezTo>
                  <a:pt x="148" y="129"/>
                  <a:pt x="147" y="125"/>
                  <a:pt x="147" y="125"/>
                </a:cubicBezTo>
                <a:cubicBezTo>
                  <a:pt x="146" y="124"/>
                  <a:pt x="147" y="122"/>
                  <a:pt x="148" y="122"/>
                </a:cubicBezTo>
                <a:cubicBezTo>
                  <a:pt x="149" y="121"/>
                  <a:pt x="151" y="122"/>
                  <a:pt x="151" y="123"/>
                </a:cubicBezTo>
                <a:cubicBezTo>
                  <a:pt x="152" y="123"/>
                  <a:pt x="157" y="136"/>
                  <a:pt x="157" y="161"/>
                </a:cubicBezTo>
                <a:cubicBezTo>
                  <a:pt x="156" y="173"/>
                  <a:pt x="155" y="188"/>
                  <a:pt x="150" y="206"/>
                </a:cubicBezTo>
                <a:cubicBezTo>
                  <a:pt x="150" y="207"/>
                  <a:pt x="149" y="208"/>
                  <a:pt x="148" y="208"/>
                </a:cubicBezTo>
                <a:cubicBezTo>
                  <a:pt x="147" y="208"/>
                  <a:pt x="147" y="208"/>
                  <a:pt x="147" y="208"/>
                </a:cubicBezTo>
                <a:cubicBezTo>
                  <a:pt x="146" y="207"/>
                  <a:pt x="145" y="206"/>
                  <a:pt x="145" y="205"/>
                </a:cubicBezTo>
                <a:cubicBezTo>
                  <a:pt x="150" y="187"/>
                  <a:pt x="151" y="172"/>
                  <a:pt x="152" y="160"/>
                </a:cubicBezTo>
                <a:cubicBezTo>
                  <a:pt x="152" y="153"/>
                  <a:pt x="151" y="147"/>
                  <a:pt x="151" y="142"/>
                </a:cubicBezTo>
                <a:cubicBezTo>
                  <a:pt x="150" y="143"/>
                  <a:pt x="150" y="144"/>
                  <a:pt x="149" y="146"/>
                </a:cubicBezTo>
                <a:cubicBezTo>
                  <a:pt x="148" y="149"/>
                  <a:pt x="147" y="152"/>
                  <a:pt x="146" y="156"/>
                </a:cubicBezTo>
                <a:cubicBezTo>
                  <a:pt x="144" y="164"/>
                  <a:pt x="144" y="171"/>
                  <a:pt x="144" y="173"/>
                </a:cubicBezTo>
                <a:cubicBezTo>
                  <a:pt x="144" y="173"/>
                  <a:pt x="144" y="173"/>
                  <a:pt x="144" y="173"/>
                </a:cubicBezTo>
                <a:cubicBezTo>
                  <a:pt x="143" y="174"/>
                  <a:pt x="142" y="175"/>
                  <a:pt x="141" y="175"/>
                </a:cubicBezTo>
                <a:cubicBezTo>
                  <a:pt x="141" y="175"/>
                  <a:pt x="141" y="175"/>
                  <a:pt x="141" y="175"/>
                </a:cubicBezTo>
                <a:cubicBezTo>
                  <a:pt x="140" y="175"/>
                  <a:pt x="139" y="174"/>
                  <a:pt x="139" y="173"/>
                </a:cubicBezTo>
                <a:moveTo>
                  <a:pt x="157" y="225"/>
                </a:moveTo>
                <a:cubicBezTo>
                  <a:pt x="157" y="224"/>
                  <a:pt x="158" y="223"/>
                  <a:pt x="160" y="223"/>
                </a:cubicBezTo>
                <a:cubicBezTo>
                  <a:pt x="161" y="223"/>
                  <a:pt x="162" y="224"/>
                  <a:pt x="162" y="225"/>
                </a:cubicBezTo>
                <a:cubicBezTo>
                  <a:pt x="162" y="246"/>
                  <a:pt x="162" y="246"/>
                  <a:pt x="162" y="246"/>
                </a:cubicBezTo>
                <a:cubicBezTo>
                  <a:pt x="162" y="247"/>
                  <a:pt x="161" y="248"/>
                  <a:pt x="160" y="248"/>
                </a:cubicBezTo>
                <a:cubicBezTo>
                  <a:pt x="158" y="248"/>
                  <a:pt x="157" y="247"/>
                  <a:pt x="157" y="246"/>
                </a:cubicBezTo>
                <a:lnTo>
                  <a:pt x="157" y="225"/>
                </a:lnTo>
                <a:close/>
                <a:moveTo>
                  <a:pt x="167" y="123"/>
                </a:moveTo>
                <a:cubicBezTo>
                  <a:pt x="167" y="123"/>
                  <a:pt x="167" y="123"/>
                  <a:pt x="167" y="123"/>
                </a:cubicBezTo>
                <a:cubicBezTo>
                  <a:pt x="168" y="122"/>
                  <a:pt x="169" y="121"/>
                  <a:pt x="171" y="122"/>
                </a:cubicBezTo>
                <a:cubicBezTo>
                  <a:pt x="172" y="122"/>
                  <a:pt x="172" y="124"/>
                  <a:pt x="172" y="125"/>
                </a:cubicBezTo>
                <a:cubicBezTo>
                  <a:pt x="172" y="125"/>
                  <a:pt x="172" y="125"/>
                  <a:pt x="172" y="125"/>
                </a:cubicBezTo>
                <a:cubicBezTo>
                  <a:pt x="172" y="125"/>
                  <a:pt x="172" y="125"/>
                  <a:pt x="172" y="125"/>
                </a:cubicBezTo>
                <a:cubicBezTo>
                  <a:pt x="172" y="125"/>
                  <a:pt x="172" y="125"/>
                  <a:pt x="172" y="125"/>
                </a:cubicBezTo>
                <a:cubicBezTo>
                  <a:pt x="172" y="125"/>
                  <a:pt x="172" y="125"/>
                  <a:pt x="172" y="125"/>
                </a:cubicBezTo>
                <a:cubicBezTo>
                  <a:pt x="172" y="126"/>
                  <a:pt x="171" y="126"/>
                  <a:pt x="171" y="127"/>
                </a:cubicBezTo>
                <a:cubicBezTo>
                  <a:pt x="171" y="129"/>
                  <a:pt x="170" y="131"/>
                  <a:pt x="169" y="134"/>
                </a:cubicBezTo>
                <a:cubicBezTo>
                  <a:pt x="169" y="134"/>
                  <a:pt x="169" y="135"/>
                  <a:pt x="169" y="136"/>
                </a:cubicBezTo>
                <a:cubicBezTo>
                  <a:pt x="170" y="137"/>
                  <a:pt x="171" y="138"/>
                  <a:pt x="171" y="139"/>
                </a:cubicBezTo>
                <a:cubicBezTo>
                  <a:pt x="173" y="140"/>
                  <a:pt x="173" y="142"/>
                  <a:pt x="174" y="144"/>
                </a:cubicBezTo>
                <a:cubicBezTo>
                  <a:pt x="176" y="148"/>
                  <a:pt x="177" y="152"/>
                  <a:pt x="178" y="157"/>
                </a:cubicBezTo>
                <a:cubicBezTo>
                  <a:pt x="180" y="165"/>
                  <a:pt x="180" y="173"/>
                  <a:pt x="180" y="173"/>
                </a:cubicBezTo>
                <a:cubicBezTo>
                  <a:pt x="180" y="174"/>
                  <a:pt x="179" y="175"/>
                  <a:pt x="178" y="175"/>
                </a:cubicBezTo>
                <a:cubicBezTo>
                  <a:pt x="178" y="175"/>
                  <a:pt x="178" y="175"/>
                  <a:pt x="178" y="175"/>
                </a:cubicBezTo>
                <a:cubicBezTo>
                  <a:pt x="176" y="175"/>
                  <a:pt x="175" y="174"/>
                  <a:pt x="175" y="173"/>
                </a:cubicBezTo>
                <a:cubicBezTo>
                  <a:pt x="175" y="173"/>
                  <a:pt x="175" y="173"/>
                  <a:pt x="175" y="173"/>
                </a:cubicBezTo>
                <a:cubicBezTo>
                  <a:pt x="175" y="172"/>
                  <a:pt x="175" y="172"/>
                  <a:pt x="175" y="172"/>
                </a:cubicBezTo>
                <a:cubicBezTo>
                  <a:pt x="175" y="172"/>
                  <a:pt x="175" y="172"/>
                  <a:pt x="175" y="171"/>
                </a:cubicBezTo>
                <a:cubicBezTo>
                  <a:pt x="175" y="170"/>
                  <a:pt x="175" y="168"/>
                  <a:pt x="174" y="166"/>
                </a:cubicBezTo>
                <a:cubicBezTo>
                  <a:pt x="174" y="161"/>
                  <a:pt x="173" y="155"/>
                  <a:pt x="171" y="150"/>
                </a:cubicBezTo>
                <a:cubicBezTo>
                  <a:pt x="170" y="147"/>
                  <a:pt x="169" y="144"/>
                  <a:pt x="168" y="142"/>
                </a:cubicBezTo>
                <a:cubicBezTo>
                  <a:pt x="167" y="147"/>
                  <a:pt x="167" y="153"/>
                  <a:pt x="167" y="160"/>
                </a:cubicBezTo>
                <a:cubicBezTo>
                  <a:pt x="167" y="172"/>
                  <a:pt x="169" y="187"/>
                  <a:pt x="173" y="205"/>
                </a:cubicBezTo>
                <a:cubicBezTo>
                  <a:pt x="174" y="206"/>
                  <a:pt x="173" y="207"/>
                  <a:pt x="172" y="208"/>
                </a:cubicBezTo>
                <a:cubicBezTo>
                  <a:pt x="171" y="208"/>
                  <a:pt x="171" y="208"/>
                  <a:pt x="171" y="208"/>
                </a:cubicBezTo>
                <a:cubicBezTo>
                  <a:pt x="170" y="208"/>
                  <a:pt x="169" y="207"/>
                  <a:pt x="169" y="206"/>
                </a:cubicBezTo>
                <a:cubicBezTo>
                  <a:pt x="164" y="188"/>
                  <a:pt x="162" y="173"/>
                  <a:pt x="162" y="161"/>
                </a:cubicBezTo>
                <a:cubicBezTo>
                  <a:pt x="162" y="136"/>
                  <a:pt x="167" y="123"/>
                  <a:pt x="167" y="123"/>
                </a:cubicBezTo>
                <a:moveTo>
                  <a:pt x="167" y="241"/>
                </a:moveTo>
                <a:cubicBezTo>
                  <a:pt x="167" y="238"/>
                  <a:pt x="168" y="236"/>
                  <a:pt x="170" y="235"/>
                </a:cubicBezTo>
                <a:cubicBezTo>
                  <a:pt x="170" y="235"/>
                  <a:pt x="170" y="235"/>
                  <a:pt x="170" y="235"/>
                </a:cubicBezTo>
                <a:cubicBezTo>
                  <a:pt x="169" y="234"/>
                  <a:pt x="167" y="232"/>
                  <a:pt x="167" y="230"/>
                </a:cubicBezTo>
                <a:cubicBezTo>
                  <a:pt x="167" y="228"/>
                  <a:pt x="169" y="226"/>
                  <a:pt x="170" y="225"/>
                </a:cubicBezTo>
                <a:cubicBezTo>
                  <a:pt x="172" y="223"/>
                  <a:pt x="174" y="223"/>
                  <a:pt x="176" y="223"/>
                </a:cubicBezTo>
                <a:cubicBezTo>
                  <a:pt x="179" y="223"/>
                  <a:pt x="181" y="223"/>
                  <a:pt x="183" y="225"/>
                </a:cubicBezTo>
                <a:cubicBezTo>
                  <a:pt x="184" y="226"/>
                  <a:pt x="185" y="228"/>
                  <a:pt x="185" y="230"/>
                </a:cubicBezTo>
                <a:cubicBezTo>
                  <a:pt x="185" y="232"/>
                  <a:pt x="184" y="234"/>
                  <a:pt x="183" y="235"/>
                </a:cubicBezTo>
                <a:cubicBezTo>
                  <a:pt x="183" y="235"/>
                  <a:pt x="183" y="235"/>
                  <a:pt x="183" y="235"/>
                </a:cubicBezTo>
                <a:cubicBezTo>
                  <a:pt x="185" y="236"/>
                  <a:pt x="186" y="238"/>
                  <a:pt x="186" y="241"/>
                </a:cubicBezTo>
                <a:cubicBezTo>
                  <a:pt x="186" y="243"/>
                  <a:pt x="185" y="245"/>
                  <a:pt x="183" y="246"/>
                </a:cubicBezTo>
                <a:cubicBezTo>
                  <a:pt x="181" y="247"/>
                  <a:pt x="179" y="248"/>
                  <a:pt x="176" y="248"/>
                </a:cubicBezTo>
                <a:cubicBezTo>
                  <a:pt x="174" y="248"/>
                  <a:pt x="172" y="247"/>
                  <a:pt x="170" y="246"/>
                </a:cubicBezTo>
                <a:cubicBezTo>
                  <a:pt x="168" y="245"/>
                  <a:pt x="167" y="243"/>
                  <a:pt x="167" y="241"/>
                </a:cubicBezTo>
                <a:moveTo>
                  <a:pt x="189" y="173"/>
                </a:moveTo>
                <a:cubicBezTo>
                  <a:pt x="189" y="168"/>
                  <a:pt x="189" y="165"/>
                  <a:pt x="189" y="161"/>
                </a:cubicBezTo>
                <a:cubicBezTo>
                  <a:pt x="189" y="160"/>
                  <a:pt x="191" y="159"/>
                  <a:pt x="192" y="159"/>
                </a:cubicBezTo>
                <a:cubicBezTo>
                  <a:pt x="193" y="159"/>
                  <a:pt x="194" y="161"/>
                  <a:pt x="194" y="162"/>
                </a:cubicBezTo>
                <a:cubicBezTo>
                  <a:pt x="194" y="165"/>
                  <a:pt x="194" y="169"/>
                  <a:pt x="194" y="173"/>
                </a:cubicBezTo>
                <a:cubicBezTo>
                  <a:pt x="194" y="179"/>
                  <a:pt x="194" y="187"/>
                  <a:pt x="195" y="197"/>
                </a:cubicBezTo>
                <a:cubicBezTo>
                  <a:pt x="195" y="198"/>
                  <a:pt x="194" y="199"/>
                  <a:pt x="193" y="199"/>
                </a:cubicBezTo>
                <a:cubicBezTo>
                  <a:pt x="193" y="199"/>
                  <a:pt x="193" y="199"/>
                  <a:pt x="193" y="199"/>
                </a:cubicBezTo>
                <a:cubicBezTo>
                  <a:pt x="192" y="199"/>
                  <a:pt x="191" y="199"/>
                  <a:pt x="190" y="197"/>
                </a:cubicBezTo>
                <a:cubicBezTo>
                  <a:pt x="189" y="188"/>
                  <a:pt x="189" y="180"/>
                  <a:pt x="189" y="173"/>
                </a:cubicBezTo>
                <a:moveTo>
                  <a:pt x="190" y="230"/>
                </a:moveTo>
                <a:cubicBezTo>
                  <a:pt x="190" y="226"/>
                  <a:pt x="194" y="223"/>
                  <a:pt x="198" y="223"/>
                </a:cubicBezTo>
                <a:cubicBezTo>
                  <a:pt x="202" y="223"/>
                  <a:pt x="205" y="225"/>
                  <a:pt x="206" y="227"/>
                </a:cubicBezTo>
                <a:cubicBezTo>
                  <a:pt x="207" y="228"/>
                  <a:pt x="207" y="228"/>
                  <a:pt x="207" y="228"/>
                </a:cubicBezTo>
                <a:cubicBezTo>
                  <a:pt x="207" y="228"/>
                  <a:pt x="207" y="230"/>
                  <a:pt x="207" y="232"/>
                </a:cubicBezTo>
                <a:cubicBezTo>
                  <a:pt x="207" y="236"/>
                  <a:pt x="205" y="243"/>
                  <a:pt x="196" y="248"/>
                </a:cubicBezTo>
                <a:cubicBezTo>
                  <a:pt x="196" y="248"/>
                  <a:pt x="195" y="248"/>
                  <a:pt x="195" y="248"/>
                </a:cubicBezTo>
                <a:cubicBezTo>
                  <a:pt x="194" y="248"/>
                  <a:pt x="193" y="248"/>
                  <a:pt x="193" y="247"/>
                </a:cubicBezTo>
                <a:cubicBezTo>
                  <a:pt x="192" y="246"/>
                  <a:pt x="193" y="245"/>
                  <a:pt x="194" y="244"/>
                </a:cubicBezTo>
                <a:cubicBezTo>
                  <a:pt x="198" y="241"/>
                  <a:pt x="201" y="239"/>
                  <a:pt x="202" y="237"/>
                </a:cubicBezTo>
                <a:cubicBezTo>
                  <a:pt x="201" y="237"/>
                  <a:pt x="200" y="237"/>
                  <a:pt x="198" y="237"/>
                </a:cubicBezTo>
                <a:cubicBezTo>
                  <a:pt x="194" y="237"/>
                  <a:pt x="190" y="234"/>
                  <a:pt x="190" y="230"/>
                </a:cubicBezTo>
                <a:moveTo>
                  <a:pt x="209" y="199"/>
                </a:moveTo>
                <a:cubicBezTo>
                  <a:pt x="208" y="199"/>
                  <a:pt x="206" y="199"/>
                  <a:pt x="206" y="197"/>
                </a:cubicBezTo>
                <a:cubicBezTo>
                  <a:pt x="205" y="188"/>
                  <a:pt x="205" y="180"/>
                  <a:pt x="205" y="173"/>
                </a:cubicBezTo>
                <a:cubicBezTo>
                  <a:pt x="205" y="168"/>
                  <a:pt x="205" y="165"/>
                  <a:pt x="205" y="161"/>
                </a:cubicBezTo>
                <a:cubicBezTo>
                  <a:pt x="205" y="161"/>
                  <a:pt x="205" y="161"/>
                  <a:pt x="205" y="161"/>
                </a:cubicBezTo>
                <a:cubicBezTo>
                  <a:pt x="205" y="160"/>
                  <a:pt x="206" y="159"/>
                  <a:pt x="208" y="159"/>
                </a:cubicBezTo>
                <a:cubicBezTo>
                  <a:pt x="209" y="159"/>
                  <a:pt x="210" y="161"/>
                  <a:pt x="210" y="162"/>
                </a:cubicBezTo>
                <a:cubicBezTo>
                  <a:pt x="210" y="165"/>
                  <a:pt x="209" y="169"/>
                  <a:pt x="209" y="173"/>
                </a:cubicBezTo>
                <a:cubicBezTo>
                  <a:pt x="209" y="179"/>
                  <a:pt x="210" y="187"/>
                  <a:pt x="211" y="197"/>
                </a:cubicBezTo>
                <a:cubicBezTo>
                  <a:pt x="211" y="198"/>
                  <a:pt x="210" y="199"/>
                  <a:pt x="209" y="199"/>
                </a:cubicBezTo>
                <a:cubicBezTo>
                  <a:pt x="209" y="199"/>
                  <a:pt x="209" y="199"/>
                  <a:pt x="209" y="199"/>
                </a:cubicBezTo>
                <a:moveTo>
                  <a:pt x="210" y="245"/>
                </a:moveTo>
                <a:cubicBezTo>
                  <a:pt x="210" y="244"/>
                  <a:pt x="212" y="243"/>
                  <a:pt x="213" y="243"/>
                </a:cubicBezTo>
                <a:cubicBezTo>
                  <a:pt x="214" y="244"/>
                  <a:pt x="215" y="244"/>
                  <a:pt x="216" y="244"/>
                </a:cubicBezTo>
                <a:cubicBezTo>
                  <a:pt x="216" y="244"/>
                  <a:pt x="216" y="244"/>
                  <a:pt x="216" y="244"/>
                </a:cubicBezTo>
                <a:cubicBezTo>
                  <a:pt x="218" y="244"/>
                  <a:pt x="220" y="243"/>
                  <a:pt x="221" y="243"/>
                </a:cubicBezTo>
                <a:cubicBezTo>
                  <a:pt x="222" y="242"/>
                  <a:pt x="223" y="241"/>
                  <a:pt x="223" y="240"/>
                </a:cubicBezTo>
                <a:cubicBezTo>
                  <a:pt x="223" y="240"/>
                  <a:pt x="223" y="240"/>
                  <a:pt x="223" y="240"/>
                </a:cubicBezTo>
                <a:cubicBezTo>
                  <a:pt x="223" y="238"/>
                  <a:pt x="222" y="238"/>
                  <a:pt x="221" y="237"/>
                </a:cubicBezTo>
                <a:cubicBezTo>
                  <a:pt x="220" y="236"/>
                  <a:pt x="218" y="236"/>
                  <a:pt x="216" y="236"/>
                </a:cubicBezTo>
                <a:cubicBezTo>
                  <a:pt x="216" y="236"/>
                  <a:pt x="215" y="236"/>
                  <a:pt x="215" y="236"/>
                </a:cubicBezTo>
                <a:cubicBezTo>
                  <a:pt x="215" y="236"/>
                  <a:pt x="215" y="236"/>
                  <a:pt x="215" y="236"/>
                </a:cubicBezTo>
                <a:cubicBezTo>
                  <a:pt x="214" y="236"/>
                  <a:pt x="214" y="236"/>
                  <a:pt x="213" y="236"/>
                </a:cubicBezTo>
                <a:cubicBezTo>
                  <a:pt x="212" y="236"/>
                  <a:pt x="212" y="235"/>
                  <a:pt x="212" y="234"/>
                </a:cubicBezTo>
                <a:cubicBezTo>
                  <a:pt x="212" y="226"/>
                  <a:pt x="212" y="226"/>
                  <a:pt x="212" y="226"/>
                </a:cubicBezTo>
                <a:cubicBezTo>
                  <a:pt x="212" y="224"/>
                  <a:pt x="213" y="224"/>
                  <a:pt x="214" y="224"/>
                </a:cubicBezTo>
                <a:cubicBezTo>
                  <a:pt x="223" y="224"/>
                  <a:pt x="223" y="224"/>
                  <a:pt x="223" y="224"/>
                </a:cubicBezTo>
                <a:cubicBezTo>
                  <a:pt x="224" y="224"/>
                  <a:pt x="225" y="224"/>
                  <a:pt x="225" y="226"/>
                </a:cubicBezTo>
                <a:cubicBezTo>
                  <a:pt x="225" y="227"/>
                  <a:pt x="224" y="228"/>
                  <a:pt x="223" y="228"/>
                </a:cubicBezTo>
                <a:cubicBezTo>
                  <a:pt x="217" y="228"/>
                  <a:pt x="217" y="228"/>
                  <a:pt x="217" y="228"/>
                </a:cubicBezTo>
                <a:cubicBezTo>
                  <a:pt x="217" y="232"/>
                  <a:pt x="217" y="232"/>
                  <a:pt x="217" y="232"/>
                </a:cubicBezTo>
                <a:cubicBezTo>
                  <a:pt x="218" y="232"/>
                  <a:pt x="221" y="232"/>
                  <a:pt x="223" y="233"/>
                </a:cubicBezTo>
                <a:cubicBezTo>
                  <a:pt x="225" y="234"/>
                  <a:pt x="227" y="237"/>
                  <a:pt x="227" y="240"/>
                </a:cubicBezTo>
                <a:cubicBezTo>
                  <a:pt x="227" y="240"/>
                  <a:pt x="227" y="240"/>
                  <a:pt x="227" y="241"/>
                </a:cubicBezTo>
                <a:cubicBezTo>
                  <a:pt x="227" y="243"/>
                  <a:pt x="225" y="245"/>
                  <a:pt x="223" y="246"/>
                </a:cubicBezTo>
                <a:cubicBezTo>
                  <a:pt x="221" y="247"/>
                  <a:pt x="219" y="248"/>
                  <a:pt x="216" y="248"/>
                </a:cubicBezTo>
                <a:cubicBezTo>
                  <a:pt x="216" y="248"/>
                  <a:pt x="216" y="248"/>
                  <a:pt x="216" y="248"/>
                </a:cubicBezTo>
                <a:cubicBezTo>
                  <a:pt x="214" y="248"/>
                  <a:pt x="213" y="248"/>
                  <a:pt x="211" y="247"/>
                </a:cubicBezTo>
                <a:cubicBezTo>
                  <a:pt x="210" y="247"/>
                  <a:pt x="210" y="246"/>
                  <a:pt x="210" y="245"/>
                </a:cubicBezTo>
                <a:moveTo>
                  <a:pt x="227" y="208"/>
                </a:moveTo>
                <a:cubicBezTo>
                  <a:pt x="226" y="208"/>
                  <a:pt x="225" y="207"/>
                  <a:pt x="225" y="206"/>
                </a:cubicBezTo>
                <a:cubicBezTo>
                  <a:pt x="225" y="176"/>
                  <a:pt x="225" y="176"/>
                  <a:pt x="225" y="176"/>
                </a:cubicBezTo>
                <a:cubicBezTo>
                  <a:pt x="217" y="176"/>
                  <a:pt x="217" y="176"/>
                  <a:pt x="217" y="176"/>
                </a:cubicBezTo>
                <a:cubicBezTo>
                  <a:pt x="216" y="176"/>
                  <a:pt x="215" y="174"/>
                  <a:pt x="215" y="173"/>
                </a:cubicBezTo>
                <a:cubicBezTo>
                  <a:pt x="215" y="172"/>
                  <a:pt x="216" y="171"/>
                  <a:pt x="217" y="171"/>
                </a:cubicBezTo>
                <a:cubicBezTo>
                  <a:pt x="225" y="171"/>
                  <a:pt x="225" y="171"/>
                  <a:pt x="225" y="171"/>
                </a:cubicBezTo>
                <a:cubicBezTo>
                  <a:pt x="225" y="161"/>
                  <a:pt x="225" y="161"/>
                  <a:pt x="225" y="161"/>
                </a:cubicBezTo>
                <a:cubicBezTo>
                  <a:pt x="217" y="161"/>
                  <a:pt x="217" y="161"/>
                  <a:pt x="217" y="161"/>
                </a:cubicBezTo>
                <a:cubicBezTo>
                  <a:pt x="216" y="161"/>
                  <a:pt x="215" y="160"/>
                  <a:pt x="215" y="159"/>
                </a:cubicBezTo>
                <a:cubicBezTo>
                  <a:pt x="215" y="157"/>
                  <a:pt x="216" y="156"/>
                  <a:pt x="217" y="156"/>
                </a:cubicBezTo>
                <a:cubicBezTo>
                  <a:pt x="225" y="156"/>
                  <a:pt x="225" y="156"/>
                  <a:pt x="225" y="156"/>
                </a:cubicBezTo>
                <a:cubicBezTo>
                  <a:pt x="225" y="147"/>
                  <a:pt x="225" y="147"/>
                  <a:pt x="225" y="147"/>
                </a:cubicBezTo>
                <a:cubicBezTo>
                  <a:pt x="217" y="147"/>
                  <a:pt x="217" y="147"/>
                  <a:pt x="217" y="147"/>
                </a:cubicBezTo>
                <a:cubicBezTo>
                  <a:pt x="216" y="147"/>
                  <a:pt x="215" y="146"/>
                  <a:pt x="215" y="144"/>
                </a:cubicBezTo>
                <a:cubicBezTo>
                  <a:pt x="215" y="143"/>
                  <a:pt x="216" y="142"/>
                  <a:pt x="217" y="142"/>
                </a:cubicBezTo>
                <a:cubicBezTo>
                  <a:pt x="220" y="142"/>
                  <a:pt x="220" y="142"/>
                  <a:pt x="220" y="142"/>
                </a:cubicBezTo>
                <a:cubicBezTo>
                  <a:pt x="220" y="141"/>
                  <a:pt x="220" y="140"/>
                  <a:pt x="220" y="139"/>
                </a:cubicBezTo>
                <a:cubicBezTo>
                  <a:pt x="220" y="136"/>
                  <a:pt x="220" y="131"/>
                  <a:pt x="218" y="125"/>
                </a:cubicBezTo>
                <a:cubicBezTo>
                  <a:pt x="217" y="124"/>
                  <a:pt x="218" y="122"/>
                  <a:pt x="219" y="122"/>
                </a:cubicBezTo>
                <a:cubicBezTo>
                  <a:pt x="220" y="121"/>
                  <a:pt x="222" y="122"/>
                  <a:pt x="222" y="123"/>
                </a:cubicBezTo>
                <a:cubicBezTo>
                  <a:pt x="225" y="130"/>
                  <a:pt x="225" y="135"/>
                  <a:pt x="225" y="139"/>
                </a:cubicBezTo>
                <a:cubicBezTo>
                  <a:pt x="225" y="140"/>
                  <a:pt x="225" y="141"/>
                  <a:pt x="225" y="142"/>
                </a:cubicBezTo>
                <a:cubicBezTo>
                  <a:pt x="230" y="142"/>
                  <a:pt x="230" y="142"/>
                  <a:pt x="230" y="142"/>
                </a:cubicBezTo>
                <a:cubicBezTo>
                  <a:pt x="229" y="141"/>
                  <a:pt x="229" y="140"/>
                  <a:pt x="229" y="139"/>
                </a:cubicBezTo>
                <a:cubicBezTo>
                  <a:pt x="229" y="135"/>
                  <a:pt x="230" y="130"/>
                  <a:pt x="232" y="123"/>
                </a:cubicBezTo>
                <a:cubicBezTo>
                  <a:pt x="233" y="122"/>
                  <a:pt x="234" y="121"/>
                  <a:pt x="236" y="122"/>
                </a:cubicBezTo>
                <a:cubicBezTo>
                  <a:pt x="237" y="122"/>
                  <a:pt x="238" y="124"/>
                  <a:pt x="237" y="125"/>
                </a:cubicBezTo>
                <a:cubicBezTo>
                  <a:pt x="235" y="131"/>
                  <a:pt x="234" y="136"/>
                  <a:pt x="234" y="139"/>
                </a:cubicBezTo>
                <a:cubicBezTo>
                  <a:pt x="234" y="140"/>
                  <a:pt x="234" y="141"/>
                  <a:pt x="234" y="142"/>
                </a:cubicBezTo>
                <a:cubicBezTo>
                  <a:pt x="237" y="142"/>
                  <a:pt x="237" y="142"/>
                  <a:pt x="237" y="142"/>
                </a:cubicBezTo>
                <a:cubicBezTo>
                  <a:pt x="239" y="142"/>
                  <a:pt x="240" y="143"/>
                  <a:pt x="240" y="144"/>
                </a:cubicBezTo>
                <a:cubicBezTo>
                  <a:pt x="240" y="146"/>
                  <a:pt x="239" y="147"/>
                  <a:pt x="237" y="147"/>
                </a:cubicBezTo>
                <a:cubicBezTo>
                  <a:pt x="230" y="147"/>
                  <a:pt x="230" y="147"/>
                  <a:pt x="230" y="147"/>
                </a:cubicBezTo>
                <a:cubicBezTo>
                  <a:pt x="230" y="156"/>
                  <a:pt x="230" y="156"/>
                  <a:pt x="230" y="156"/>
                </a:cubicBezTo>
                <a:cubicBezTo>
                  <a:pt x="237" y="156"/>
                  <a:pt x="237" y="156"/>
                  <a:pt x="237" y="156"/>
                </a:cubicBezTo>
                <a:cubicBezTo>
                  <a:pt x="239" y="156"/>
                  <a:pt x="240" y="157"/>
                  <a:pt x="240" y="159"/>
                </a:cubicBezTo>
                <a:cubicBezTo>
                  <a:pt x="240" y="160"/>
                  <a:pt x="239" y="161"/>
                  <a:pt x="237" y="161"/>
                </a:cubicBezTo>
                <a:cubicBezTo>
                  <a:pt x="230" y="161"/>
                  <a:pt x="230" y="161"/>
                  <a:pt x="230" y="161"/>
                </a:cubicBezTo>
                <a:cubicBezTo>
                  <a:pt x="230" y="171"/>
                  <a:pt x="230" y="171"/>
                  <a:pt x="230" y="171"/>
                </a:cubicBezTo>
                <a:cubicBezTo>
                  <a:pt x="237" y="171"/>
                  <a:pt x="237" y="171"/>
                  <a:pt x="237" y="171"/>
                </a:cubicBezTo>
                <a:cubicBezTo>
                  <a:pt x="239" y="171"/>
                  <a:pt x="240" y="172"/>
                  <a:pt x="240" y="173"/>
                </a:cubicBezTo>
                <a:cubicBezTo>
                  <a:pt x="240" y="174"/>
                  <a:pt x="239" y="176"/>
                  <a:pt x="237" y="176"/>
                </a:cubicBezTo>
                <a:cubicBezTo>
                  <a:pt x="230" y="176"/>
                  <a:pt x="230" y="176"/>
                  <a:pt x="230" y="176"/>
                </a:cubicBezTo>
                <a:cubicBezTo>
                  <a:pt x="230" y="206"/>
                  <a:pt x="230" y="206"/>
                  <a:pt x="230" y="206"/>
                </a:cubicBezTo>
                <a:cubicBezTo>
                  <a:pt x="230" y="207"/>
                  <a:pt x="229" y="208"/>
                  <a:pt x="227" y="208"/>
                </a:cubicBezTo>
                <a:moveTo>
                  <a:pt x="213" y="140"/>
                </a:moveTo>
                <a:cubicBezTo>
                  <a:pt x="213" y="143"/>
                  <a:pt x="213" y="146"/>
                  <a:pt x="212" y="148"/>
                </a:cubicBezTo>
                <a:cubicBezTo>
                  <a:pt x="212" y="150"/>
                  <a:pt x="211" y="150"/>
                  <a:pt x="210" y="150"/>
                </a:cubicBezTo>
                <a:cubicBezTo>
                  <a:pt x="209" y="150"/>
                  <a:pt x="209" y="150"/>
                  <a:pt x="209" y="150"/>
                </a:cubicBezTo>
                <a:cubicBezTo>
                  <a:pt x="208" y="150"/>
                  <a:pt x="207" y="149"/>
                  <a:pt x="208" y="148"/>
                </a:cubicBezTo>
                <a:cubicBezTo>
                  <a:pt x="208" y="145"/>
                  <a:pt x="208" y="142"/>
                  <a:pt x="208" y="140"/>
                </a:cubicBezTo>
                <a:cubicBezTo>
                  <a:pt x="208" y="136"/>
                  <a:pt x="208" y="131"/>
                  <a:pt x="205" y="125"/>
                </a:cubicBezTo>
                <a:cubicBezTo>
                  <a:pt x="205" y="124"/>
                  <a:pt x="206" y="122"/>
                  <a:pt x="207" y="122"/>
                </a:cubicBezTo>
                <a:cubicBezTo>
                  <a:pt x="208" y="121"/>
                  <a:pt x="210" y="122"/>
                  <a:pt x="210" y="123"/>
                </a:cubicBezTo>
                <a:cubicBezTo>
                  <a:pt x="212" y="130"/>
                  <a:pt x="213" y="135"/>
                  <a:pt x="213" y="140"/>
                </a:cubicBezTo>
                <a:moveTo>
                  <a:pt x="205" y="139"/>
                </a:moveTo>
                <a:cubicBezTo>
                  <a:pt x="205" y="142"/>
                  <a:pt x="205" y="145"/>
                  <a:pt x="204" y="147"/>
                </a:cubicBezTo>
                <a:cubicBezTo>
                  <a:pt x="204" y="150"/>
                  <a:pt x="204" y="152"/>
                  <a:pt x="203" y="155"/>
                </a:cubicBezTo>
                <a:cubicBezTo>
                  <a:pt x="202" y="160"/>
                  <a:pt x="202" y="165"/>
                  <a:pt x="202" y="173"/>
                </a:cubicBezTo>
                <a:cubicBezTo>
                  <a:pt x="202" y="181"/>
                  <a:pt x="202" y="191"/>
                  <a:pt x="205" y="205"/>
                </a:cubicBezTo>
                <a:cubicBezTo>
                  <a:pt x="205" y="206"/>
                  <a:pt x="204" y="208"/>
                  <a:pt x="202" y="208"/>
                </a:cubicBezTo>
                <a:cubicBezTo>
                  <a:pt x="202" y="208"/>
                  <a:pt x="202" y="208"/>
                  <a:pt x="202" y="208"/>
                </a:cubicBezTo>
                <a:cubicBezTo>
                  <a:pt x="201" y="208"/>
                  <a:pt x="200" y="207"/>
                  <a:pt x="200" y="206"/>
                </a:cubicBezTo>
                <a:cubicBezTo>
                  <a:pt x="197" y="192"/>
                  <a:pt x="197" y="181"/>
                  <a:pt x="197" y="173"/>
                </a:cubicBezTo>
                <a:cubicBezTo>
                  <a:pt x="197" y="165"/>
                  <a:pt x="197" y="159"/>
                  <a:pt x="198" y="154"/>
                </a:cubicBezTo>
                <a:cubicBezTo>
                  <a:pt x="199" y="151"/>
                  <a:pt x="199" y="149"/>
                  <a:pt x="200" y="146"/>
                </a:cubicBezTo>
                <a:cubicBezTo>
                  <a:pt x="200" y="144"/>
                  <a:pt x="200" y="142"/>
                  <a:pt x="200" y="139"/>
                </a:cubicBezTo>
                <a:cubicBezTo>
                  <a:pt x="200" y="136"/>
                  <a:pt x="200" y="131"/>
                  <a:pt x="198" y="125"/>
                </a:cubicBezTo>
                <a:cubicBezTo>
                  <a:pt x="197" y="124"/>
                  <a:pt x="198" y="122"/>
                  <a:pt x="199" y="122"/>
                </a:cubicBezTo>
                <a:cubicBezTo>
                  <a:pt x="200" y="121"/>
                  <a:pt x="202" y="122"/>
                  <a:pt x="202" y="123"/>
                </a:cubicBezTo>
                <a:cubicBezTo>
                  <a:pt x="204" y="130"/>
                  <a:pt x="205" y="135"/>
                  <a:pt x="205" y="139"/>
                </a:cubicBezTo>
                <a:moveTo>
                  <a:pt x="197" y="140"/>
                </a:moveTo>
                <a:cubicBezTo>
                  <a:pt x="197" y="143"/>
                  <a:pt x="197" y="146"/>
                  <a:pt x="196" y="148"/>
                </a:cubicBezTo>
                <a:cubicBezTo>
                  <a:pt x="196" y="150"/>
                  <a:pt x="195" y="150"/>
                  <a:pt x="194" y="150"/>
                </a:cubicBezTo>
                <a:cubicBezTo>
                  <a:pt x="194" y="150"/>
                  <a:pt x="194" y="150"/>
                  <a:pt x="194" y="150"/>
                </a:cubicBezTo>
                <a:cubicBezTo>
                  <a:pt x="192" y="150"/>
                  <a:pt x="191" y="149"/>
                  <a:pt x="192" y="148"/>
                </a:cubicBezTo>
                <a:cubicBezTo>
                  <a:pt x="192" y="145"/>
                  <a:pt x="192" y="142"/>
                  <a:pt x="192" y="140"/>
                </a:cubicBezTo>
                <a:cubicBezTo>
                  <a:pt x="192" y="136"/>
                  <a:pt x="192" y="131"/>
                  <a:pt x="190" y="125"/>
                </a:cubicBezTo>
                <a:cubicBezTo>
                  <a:pt x="189" y="124"/>
                  <a:pt x="190" y="122"/>
                  <a:pt x="191" y="122"/>
                </a:cubicBezTo>
                <a:cubicBezTo>
                  <a:pt x="192" y="121"/>
                  <a:pt x="194" y="122"/>
                  <a:pt x="194" y="123"/>
                </a:cubicBezTo>
                <a:cubicBezTo>
                  <a:pt x="196" y="130"/>
                  <a:pt x="197" y="135"/>
                  <a:pt x="197" y="140"/>
                </a:cubicBezTo>
                <a:moveTo>
                  <a:pt x="118" y="178"/>
                </a:moveTo>
                <a:cubicBezTo>
                  <a:pt x="118" y="193"/>
                  <a:pt x="121" y="209"/>
                  <a:pt x="130" y="224"/>
                </a:cubicBezTo>
                <a:cubicBezTo>
                  <a:pt x="149" y="259"/>
                  <a:pt x="182" y="276"/>
                  <a:pt x="189" y="280"/>
                </a:cubicBezTo>
                <a:cubicBezTo>
                  <a:pt x="189" y="280"/>
                  <a:pt x="224" y="268"/>
                  <a:pt x="249" y="224"/>
                </a:cubicBezTo>
                <a:cubicBezTo>
                  <a:pt x="257" y="209"/>
                  <a:pt x="260" y="193"/>
                  <a:pt x="261" y="178"/>
                </a:cubicBezTo>
                <a:cubicBezTo>
                  <a:pt x="250" y="174"/>
                  <a:pt x="244" y="166"/>
                  <a:pt x="244" y="158"/>
                </a:cubicBezTo>
                <a:cubicBezTo>
                  <a:pt x="244" y="151"/>
                  <a:pt x="249" y="145"/>
                  <a:pt x="257" y="141"/>
                </a:cubicBezTo>
                <a:cubicBezTo>
                  <a:pt x="253" y="121"/>
                  <a:pt x="246" y="108"/>
                  <a:pt x="246" y="108"/>
                </a:cubicBezTo>
                <a:cubicBezTo>
                  <a:pt x="216" y="118"/>
                  <a:pt x="189" y="94"/>
                  <a:pt x="189" y="94"/>
                </a:cubicBezTo>
                <a:cubicBezTo>
                  <a:pt x="189" y="94"/>
                  <a:pt x="162" y="118"/>
                  <a:pt x="133" y="108"/>
                </a:cubicBezTo>
                <a:cubicBezTo>
                  <a:pt x="133" y="108"/>
                  <a:pt x="126" y="121"/>
                  <a:pt x="122" y="141"/>
                </a:cubicBezTo>
                <a:cubicBezTo>
                  <a:pt x="129" y="145"/>
                  <a:pt x="134" y="151"/>
                  <a:pt x="135" y="158"/>
                </a:cubicBezTo>
                <a:cubicBezTo>
                  <a:pt x="135" y="166"/>
                  <a:pt x="128" y="174"/>
                  <a:pt x="118" y="178"/>
                </a:cubicBezTo>
                <a:moveTo>
                  <a:pt x="126" y="227"/>
                </a:moveTo>
                <a:cubicBezTo>
                  <a:pt x="117" y="211"/>
                  <a:pt x="114" y="194"/>
                  <a:pt x="113" y="178"/>
                </a:cubicBezTo>
                <a:cubicBezTo>
                  <a:pt x="113" y="175"/>
                  <a:pt x="113" y="175"/>
                  <a:pt x="113" y="175"/>
                </a:cubicBezTo>
                <a:cubicBezTo>
                  <a:pt x="116" y="174"/>
                  <a:pt x="116" y="174"/>
                  <a:pt x="116" y="174"/>
                </a:cubicBezTo>
                <a:cubicBezTo>
                  <a:pt x="121" y="172"/>
                  <a:pt x="124" y="169"/>
                  <a:pt x="127" y="167"/>
                </a:cubicBezTo>
                <a:cubicBezTo>
                  <a:pt x="129" y="164"/>
                  <a:pt x="130" y="161"/>
                  <a:pt x="130" y="159"/>
                </a:cubicBezTo>
                <a:cubicBezTo>
                  <a:pt x="130" y="158"/>
                  <a:pt x="130" y="158"/>
                  <a:pt x="130" y="158"/>
                </a:cubicBezTo>
                <a:cubicBezTo>
                  <a:pt x="130" y="156"/>
                  <a:pt x="129" y="154"/>
                  <a:pt x="128" y="151"/>
                </a:cubicBezTo>
                <a:cubicBezTo>
                  <a:pt x="126" y="149"/>
                  <a:pt x="123" y="147"/>
                  <a:pt x="120" y="146"/>
                </a:cubicBezTo>
                <a:cubicBezTo>
                  <a:pt x="116" y="144"/>
                  <a:pt x="116" y="144"/>
                  <a:pt x="116" y="144"/>
                </a:cubicBezTo>
                <a:cubicBezTo>
                  <a:pt x="117" y="140"/>
                  <a:pt x="117" y="140"/>
                  <a:pt x="117" y="140"/>
                </a:cubicBezTo>
                <a:cubicBezTo>
                  <a:pt x="122" y="120"/>
                  <a:pt x="129" y="106"/>
                  <a:pt x="129" y="106"/>
                </a:cubicBezTo>
                <a:cubicBezTo>
                  <a:pt x="130" y="102"/>
                  <a:pt x="130" y="102"/>
                  <a:pt x="130" y="102"/>
                </a:cubicBezTo>
                <a:cubicBezTo>
                  <a:pt x="134" y="103"/>
                  <a:pt x="134" y="103"/>
                  <a:pt x="134" y="103"/>
                </a:cubicBezTo>
                <a:cubicBezTo>
                  <a:pt x="139" y="105"/>
                  <a:pt x="145" y="106"/>
                  <a:pt x="150" y="106"/>
                </a:cubicBezTo>
                <a:cubicBezTo>
                  <a:pt x="150" y="106"/>
                  <a:pt x="150" y="106"/>
                  <a:pt x="150" y="106"/>
                </a:cubicBezTo>
                <a:cubicBezTo>
                  <a:pt x="169" y="106"/>
                  <a:pt x="185" y="91"/>
                  <a:pt x="187" y="90"/>
                </a:cubicBezTo>
                <a:cubicBezTo>
                  <a:pt x="187" y="90"/>
                  <a:pt x="187" y="90"/>
                  <a:pt x="187" y="90"/>
                </a:cubicBezTo>
                <a:cubicBezTo>
                  <a:pt x="189" y="88"/>
                  <a:pt x="189" y="88"/>
                  <a:pt x="189" y="88"/>
                </a:cubicBezTo>
                <a:cubicBezTo>
                  <a:pt x="192" y="90"/>
                  <a:pt x="192" y="90"/>
                  <a:pt x="192" y="90"/>
                </a:cubicBezTo>
                <a:cubicBezTo>
                  <a:pt x="192" y="90"/>
                  <a:pt x="192" y="90"/>
                  <a:pt x="192" y="90"/>
                </a:cubicBezTo>
                <a:cubicBezTo>
                  <a:pt x="194" y="91"/>
                  <a:pt x="210" y="106"/>
                  <a:pt x="229" y="106"/>
                </a:cubicBezTo>
                <a:cubicBezTo>
                  <a:pt x="234" y="106"/>
                  <a:pt x="239" y="105"/>
                  <a:pt x="245" y="103"/>
                </a:cubicBezTo>
                <a:cubicBezTo>
                  <a:pt x="248" y="102"/>
                  <a:pt x="248" y="102"/>
                  <a:pt x="248" y="102"/>
                </a:cubicBezTo>
                <a:cubicBezTo>
                  <a:pt x="250" y="106"/>
                  <a:pt x="250" y="106"/>
                  <a:pt x="250" y="106"/>
                </a:cubicBezTo>
                <a:cubicBezTo>
                  <a:pt x="250" y="106"/>
                  <a:pt x="256" y="119"/>
                  <a:pt x="261" y="137"/>
                </a:cubicBezTo>
                <a:cubicBezTo>
                  <a:pt x="261" y="138"/>
                  <a:pt x="261" y="138"/>
                  <a:pt x="261" y="139"/>
                </a:cubicBezTo>
                <a:cubicBezTo>
                  <a:pt x="261" y="139"/>
                  <a:pt x="261" y="139"/>
                  <a:pt x="261" y="139"/>
                </a:cubicBezTo>
                <a:cubicBezTo>
                  <a:pt x="261" y="140"/>
                  <a:pt x="261" y="140"/>
                  <a:pt x="261" y="140"/>
                </a:cubicBezTo>
                <a:cubicBezTo>
                  <a:pt x="261" y="140"/>
                  <a:pt x="261" y="140"/>
                  <a:pt x="261" y="140"/>
                </a:cubicBezTo>
                <a:cubicBezTo>
                  <a:pt x="262" y="142"/>
                  <a:pt x="262" y="142"/>
                  <a:pt x="262" y="142"/>
                </a:cubicBezTo>
                <a:cubicBezTo>
                  <a:pt x="262" y="144"/>
                  <a:pt x="262" y="144"/>
                  <a:pt x="262" y="144"/>
                </a:cubicBezTo>
                <a:cubicBezTo>
                  <a:pt x="259" y="146"/>
                  <a:pt x="259" y="146"/>
                  <a:pt x="259" y="146"/>
                </a:cubicBezTo>
                <a:cubicBezTo>
                  <a:pt x="255" y="147"/>
                  <a:pt x="253" y="149"/>
                  <a:pt x="251" y="151"/>
                </a:cubicBezTo>
                <a:cubicBezTo>
                  <a:pt x="249" y="154"/>
                  <a:pt x="248" y="156"/>
                  <a:pt x="248" y="158"/>
                </a:cubicBezTo>
                <a:cubicBezTo>
                  <a:pt x="248" y="159"/>
                  <a:pt x="248" y="159"/>
                  <a:pt x="248" y="159"/>
                </a:cubicBezTo>
                <a:cubicBezTo>
                  <a:pt x="248" y="161"/>
                  <a:pt x="249" y="164"/>
                  <a:pt x="252" y="167"/>
                </a:cubicBezTo>
                <a:cubicBezTo>
                  <a:pt x="254" y="169"/>
                  <a:pt x="258" y="172"/>
                  <a:pt x="262" y="174"/>
                </a:cubicBezTo>
                <a:cubicBezTo>
                  <a:pt x="265" y="175"/>
                  <a:pt x="265" y="175"/>
                  <a:pt x="265" y="175"/>
                </a:cubicBezTo>
                <a:cubicBezTo>
                  <a:pt x="265" y="177"/>
                  <a:pt x="265" y="177"/>
                  <a:pt x="265" y="177"/>
                </a:cubicBezTo>
                <a:cubicBezTo>
                  <a:pt x="265" y="178"/>
                  <a:pt x="265" y="178"/>
                  <a:pt x="265" y="178"/>
                </a:cubicBezTo>
                <a:cubicBezTo>
                  <a:pt x="265" y="194"/>
                  <a:pt x="261" y="211"/>
                  <a:pt x="252" y="227"/>
                </a:cubicBezTo>
                <a:cubicBezTo>
                  <a:pt x="232" y="263"/>
                  <a:pt x="199" y="280"/>
                  <a:pt x="191" y="284"/>
                </a:cubicBezTo>
                <a:cubicBezTo>
                  <a:pt x="189" y="284"/>
                  <a:pt x="189" y="284"/>
                  <a:pt x="189" y="284"/>
                </a:cubicBezTo>
                <a:cubicBezTo>
                  <a:pt x="188" y="284"/>
                  <a:pt x="188" y="284"/>
                  <a:pt x="188" y="284"/>
                </a:cubicBezTo>
                <a:cubicBezTo>
                  <a:pt x="180" y="280"/>
                  <a:pt x="147" y="263"/>
                  <a:pt x="126" y="227"/>
                </a:cubicBezTo>
                <a:moveTo>
                  <a:pt x="122" y="230"/>
                </a:moveTo>
                <a:cubicBezTo>
                  <a:pt x="143" y="268"/>
                  <a:pt x="177" y="285"/>
                  <a:pt x="185" y="289"/>
                </a:cubicBezTo>
                <a:cubicBezTo>
                  <a:pt x="189" y="291"/>
                  <a:pt x="189" y="291"/>
                  <a:pt x="189" y="291"/>
                </a:cubicBezTo>
                <a:cubicBezTo>
                  <a:pt x="193" y="289"/>
                  <a:pt x="193" y="289"/>
                  <a:pt x="193" y="289"/>
                </a:cubicBezTo>
                <a:cubicBezTo>
                  <a:pt x="202" y="285"/>
                  <a:pt x="236" y="268"/>
                  <a:pt x="257" y="230"/>
                </a:cubicBezTo>
                <a:cubicBezTo>
                  <a:pt x="266" y="213"/>
                  <a:pt x="270" y="195"/>
                  <a:pt x="271" y="178"/>
                </a:cubicBezTo>
                <a:cubicBezTo>
                  <a:pt x="271" y="178"/>
                  <a:pt x="271" y="178"/>
                  <a:pt x="271" y="178"/>
                </a:cubicBezTo>
                <a:cubicBezTo>
                  <a:pt x="271" y="178"/>
                  <a:pt x="271" y="178"/>
                  <a:pt x="271" y="178"/>
                </a:cubicBezTo>
                <a:cubicBezTo>
                  <a:pt x="271" y="171"/>
                  <a:pt x="271" y="171"/>
                  <a:pt x="271" y="171"/>
                </a:cubicBezTo>
                <a:cubicBezTo>
                  <a:pt x="271" y="171"/>
                  <a:pt x="261" y="168"/>
                  <a:pt x="259" y="166"/>
                </a:cubicBezTo>
                <a:cubicBezTo>
                  <a:pt x="254" y="163"/>
                  <a:pt x="253" y="160"/>
                  <a:pt x="255" y="155"/>
                </a:cubicBezTo>
                <a:cubicBezTo>
                  <a:pt x="257" y="151"/>
                  <a:pt x="268" y="147"/>
                  <a:pt x="268" y="147"/>
                </a:cubicBezTo>
                <a:cubicBezTo>
                  <a:pt x="267" y="139"/>
                  <a:pt x="267" y="139"/>
                  <a:pt x="267" y="139"/>
                </a:cubicBezTo>
                <a:cubicBezTo>
                  <a:pt x="266" y="138"/>
                  <a:pt x="266" y="138"/>
                  <a:pt x="266" y="137"/>
                </a:cubicBezTo>
                <a:cubicBezTo>
                  <a:pt x="266" y="137"/>
                  <a:pt x="266" y="137"/>
                  <a:pt x="266" y="137"/>
                </a:cubicBezTo>
                <a:cubicBezTo>
                  <a:pt x="262" y="117"/>
                  <a:pt x="255" y="103"/>
                  <a:pt x="255" y="103"/>
                </a:cubicBezTo>
                <a:cubicBezTo>
                  <a:pt x="251" y="95"/>
                  <a:pt x="251" y="95"/>
                  <a:pt x="251" y="95"/>
                </a:cubicBezTo>
                <a:cubicBezTo>
                  <a:pt x="243" y="98"/>
                  <a:pt x="243" y="98"/>
                  <a:pt x="243" y="98"/>
                </a:cubicBezTo>
                <a:cubicBezTo>
                  <a:pt x="238" y="100"/>
                  <a:pt x="233" y="100"/>
                  <a:pt x="229" y="100"/>
                </a:cubicBezTo>
                <a:cubicBezTo>
                  <a:pt x="211" y="100"/>
                  <a:pt x="196" y="86"/>
                  <a:pt x="195" y="85"/>
                </a:cubicBezTo>
                <a:cubicBezTo>
                  <a:pt x="189" y="81"/>
                  <a:pt x="189" y="81"/>
                  <a:pt x="189" y="81"/>
                </a:cubicBezTo>
                <a:cubicBezTo>
                  <a:pt x="184" y="85"/>
                  <a:pt x="184" y="85"/>
                  <a:pt x="184" y="85"/>
                </a:cubicBezTo>
                <a:cubicBezTo>
                  <a:pt x="184" y="85"/>
                  <a:pt x="184" y="85"/>
                  <a:pt x="184" y="85"/>
                </a:cubicBezTo>
                <a:cubicBezTo>
                  <a:pt x="183" y="86"/>
                  <a:pt x="167" y="100"/>
                  <a:pt x="150" y="100"/>
                </a:cubicBezTo>
                <a:cubicBezTo>
                  <a:pt x="145" y="100"/>
                  <a:pt x="140" y="100"/>
                  <a:pt x="136" y="98"/>
                </a:cubicBezTo>
                <a:cubicBezTo>
                  <a:pt x="128" y="95"/>
                  <a:pt x="128" y="95"/>
                  <a:pt x="128" y="95"/>
                </a:cubicBezTo>
                <a:cubicBezTo>
                  <a:pt x="124" y="103"/>
                  <a:pt x="124" y="103"/>
                  <a:pt x="124" y="103"/>
                </a:cubicBezTo>
                <a:cubicBezTo>
                  <a:pt x="124" y="103"/>
                  <a:pt x="117" y="118"/>
                  <a:pt x="112" y="139"/>
                </a:cubicBezTo>
                <a:cubicBezTo>
                  <a:pt x="110" y="147"/>
                  <a:pt x="110" y="147"/>
                  <a:pt x="110" y="147"/>
                </a:cubicBezTo>
                <a:cubicBezTo>
                  <a:pt x="110" y="147"/>
                  <a:pt x="121" y="151"/>
                  <a:pt x="123" y="155"/>
                </a:cubicBezTo>
                <a:cubicBezTo>
                  <a:pt x="126" y="160"/>
                  <a:pt x="124" y="163"/>
                  <a:pt x="120" y="166"/>
                </a:cubicBezTo>
                <a:cubicBezTo>
                  <a:pt x="117" y="168"/>
                  <a:pt x="108" y="171"/>
                  <a:pt x="108" y="171"/>
                </a:cubicBezTo>
                <a:cubicBezTo>
                  <a:pt x="108" y="178"/>
                  <a:pt x="108" y="178"/>
                  <a:pt x="108" y="178"/>
                </a:cubicBezTo>
                <a:cubicBezTo>
                  <a:pt x="109" y="195"/>
                  <a:pt x="112" y="213"/>
                  <a:pt x="122" y="230"/>
                </a:cubicBezTo>
                <a:moveTo>
                  <a:pt x="120" y="291"/>
                </a:moveTo>
                <a:cubicBezTo>
                  <a:pt x="121" y="291"/>
                  <a:pt x="122" y="290"/>
                  <a:pt x="122" y="290"/>
                </a:cubicBezTo>
                <a:cubicBezTo>
                  <a:pt x="122" y="290"/>
                  <a:pt x="122" y="290"/>
                  <a:pt x="122" y="290"/>
                </a:cubicBezTo>
                <a:cubicBezTo>
                  <a:pt x="123" y="290"/>
                  <a:pt x="123" y="291"/>
                  <a:pt x="122" y="291"/>
                </a:cubicBezTo>
                <a:cubicBezTo>
                  <a:pt x="120" y="291"/>
                  <a:pt x="120" y="291"/>
                  <a:pt x="120" y="291"/>
                </a:cubicBezTo>
                <a:moveTo>
                  <a:pt x="91" y="298"/>
                </a:moveTo>
                <a:cubicBezTo>
                  <a:pt x="89" y="299"/>
                  <a:pt x="92" y="303"/>
                  <a:pt x="94" y="304"/>
                </a:cubicBezTo>
                <a:cubicBezTo>
                  <a:pt x="96" y="305"/>
                  <a:pt x="98" y="304"/>
                  <a:pt x="100" y="304"/>
                </a:cubicBezTo>
                <a:cubicBezTo>
                  <a:pt x="102" y="304"/>
                  <a:pt x="104" y="304"/>
                  <a:pt x="106" y="302"/>
                </a:cubicBezTo>
                <a:cubicBezTo>
                  <a:pt x="108" y="301"/>
                  <a:pt x="110" y="300"/>
                  <a:pt x="111" y="299"/>
                </a:cubicBezTo>
                <a:cubicBezTo>
                  <a:pt x="112" y="298"/>
                  <a:pt x="113" y="297"/>
                  <a:pt x="113" y="297"/>
                </a:cubicBezTo>
                <a:cubicBezTo>
                  <a:pt x="115" y="295"/>
                  <a:pt x="117" y="294"/>
                  <a:pt x="117" y="294"/>
                </a:cubicBezTo>
                <a:cubicBezTo>
                  <a:pt x="117" y="294"/>
                  <a:pt x="114" y="301"/>
                  <a:pt x="112" y="304"/>
                </a:cubicBezTo>
                <a:cubicBezTo>
                  <a:pt x="111" y="307"/>
                  <a:pt x="110" y="312"/>
                  <a:pt x="112" y="314"/>
                </a:cubicBezTo>
                <a:cubicBezTo>
                  <a:pt x="113" y="315"/>
                  <a:pt x="116" y="315"/>
                  <a:pt x="116" y="316"/>
                </a:cubicBezTo>
                <a:cubicBezTo>
                  <a:pt x="117" y="316"/>
                  <a:pt x="120" y="317"/>
                  <a:pt x="122" y="317"/>
                </a:cubicBezTo>
                <a:cubicBezTo>
                  <a:pt x="123" y="318"/>
                  <a:pt x="124" y="317"/>
                  <a:pt x="123" y="316"/>
                </a:cubicBezTo>
                <a:cubicBezTo>
                  <a:pt x="122" y="316"/>
                  <a:pt x="122" y="315"/>
                  <a:pt x="121" y="315"/>
                </a:cubicBezTo>
                <a:cubicBezTo>
                  <a:pt x="119" y="314"/>
                  <a:pt x="117" y="312"/>
                  <a:pt x="117" y="312"/>
                </a:cubicBezTo>
                <a:cubicBezTo>
                  <a:pt x="117" y="312"/>
                  <a:pt x="117" y="310"/>
                  <a:pt x="117" y="309"/>
                </a:cubicBezTo>
                <a:cubicBezTo>
                  <a:pt x="117" y="308"/>
                  <a:pt x="118" y="302"/>
                  <a:pt x="118" y="300"/>
                </a:cubicBezTo>
                <a:cubicBezTo>
                  <a:pt x="118" y="298"/>
                  <a:pt x="119" y="294"/>
                  <a:pt x="119" y="294"/>
                </a:cubicBezTo>
                <a:cubicBezTo>
                  <a:pt x="119" y="294"/>
                  <a:pt x="121" y="293"/>
                  <a:pt x="125" y="294"/>
                </a:cubicBezTo>
                <a:cubicBezTo>
                  <a:pt x="128" y="295"/>
                  <a:pt x="128" y="294"/>
                  <a:pt x="129" y="294"/>
                </a:cubicBezTo>
                <a:cubicBezTo>
                  <a:pt x="129" y="293"/>
                  <a:pt x="129" y="293"/>
                  <a:pt x="128" y="293"/>
                </a:cubicBezTo>
                <a:cubicBezTo>
                  <a:pt x="127" y="292"/>
                  <a:pt x="125" y="291"/>
                  <a:pt x="125" y="290"/>
                </a:cubicBezTo>
                <a:cubicBezTo>
                  <a:pt x="125" y="290"/>
                  <a:pt x="124" y="290"/>
                  <a:pt x="124" y="290"/>
                </a:cubicBezTo>
                <a:cubicBezTo>
                  <a:pt x="123" y="290"/>
                  <a:pt x="123" y="289"/>
                  <a:pt x="123" y="289"/>
                </a:cubicBezTo>
                <a:cubicBezTo>
                  <a:pt x="123" y="289"/>
                  <a:pt x="123" y="289"/>
                  <a:pt x="123" y="289"/>
                </a:cubicBezTo>
                <a:cubicBezTo>
                  <a:pt x="123" y="288"/>
                  <a:pt x="123" y="287"/>
                  <a:pt x="123" y="287"/>
                </a:cubicBezTo>
                <a:cubicBezTo>
                  <a:pt x="124" y="288"/>
                  <a:pt x="127" y="288"/>
                  <a:pt x="128" y="288"/>
                </a:cubicBezTo>
                <a:cubicBezTo>
                  <a:pt x="130" y="288"/>
                  <a:pt x="133" y="288"/>
                  <a:pt x="134" y="288"/>
                </a:cubicBezTo>
                <a:cubicBezTo>
                  <a:pt x="135" y="287"/>
                  <a:pt x="135" y="288"/>
                  <a:pt x="137" y="287"/>
                </a:cubicBezTo>
                <a:cubicBezTo>
                  <a:pt x="138" y="287"/>
                  <a:pt x="137" y="287"/>
                  <a:pt x="138" y="287"/>
                </a:cubicBezTo>
                <a:cubicBezTo>
                  <a:pt x="139" y="286"/>
                  <a:pt x="139" y="286"/>
                  <a:pt x="138" y="285"/>
                </a:cubicBezTo>
                <a:cubicBezTo>
                  <a:pt x="138" y="285"/>
                  <a:pt x="137" y="284"/>
                  <a:pt x="136" y="284"/>
                </a:cubicBezTo>
                <a:cubicBezTo>
                  <a:pt x="136" y="283"/>
                  <a:pt x="134" y="283"/>
                  <a:pt x="134" y="283"/>
                </a:cubicBezTo>
                <a:cubicBezTo>
                  <a:pt x="133" y="282"/>
                  <a:pt x="134" y="282"/>
                  <a:pt x="132" y="282"/>
                </a:cubicBezTo>
                <a:cubicBezTo>
                  <a:pt x="131" y="282"/>
                  <a:pt x="129" y="281"/>
                  <a:pt x="127" y="281"/>
                </a:cubicBezTo>
                <a:cubicBezTo>
                  <a:pt x="125" y="280"/>
                  <a:pt x="125" y="280"/>
                  <a:pt x="124" y="280"/>
                </a:cubicBezTo>
                <a:cubicBezTo>
                  <a:pt x="124" y="279"/>
                  <a:pt x="124" y="279"/>
                  <a:pt x="123" y="279"/>
                </a:cubicBezTo>
                <a:cubicBezTo>
                  <a:pt x="122" y="279"/>
                  <a:pt x="122" y="280"/>
                  <a:pt x="122" y="281"/>
                </a:cubicBezTo>
                <a:cubicBezTo>
                  <a:pt x="122" y="281"/>
                  <a:pt x="122" y="282"/>
                  <a:pt x="122" y="282"/>
                </a:cubicBezTo>
                <a:cubicBezTo>
                  <a:pt x="122" y="283"/>
                  <a:pt x="122" y="284"/>
                  <a:pt x="122" y="284"/>
                </a:cubicBezTo>
                <a:cubicBezTo>
                  <a:pt x="122" y="284"/>
                  <a:pt x="122" y="284"/>
                  <a:pt x="121" y="283"/>
                </a:cubicBezTo>
                <a:cubicBezTo>
                  <a:pt x="121" y="283"/>
                  <a:pt x="120" y="284"/>
                  <a:pt x="120" y="284"/>
                </a:cubicBezTo>
                <a:cubicBezTo>
                  <a:pt x="119" y="285"/>
                  <a:pt x="118" y="286"/>
                  <a:pt x="118" y="287"/>
                </a:cubicBezTo>
                <a:cubicBezTo>
                  <a:pt x="117" y="287"/>
                  <a:pt x="117" y="288"/>
                  <a:pt x="116" y="288"/>
                </a:cubicBezTo>
                <a:cubicBezTo>
                  <a:pt x="116" y="289"/>
                  <a:pt x="114" y="290"/>
                  <a:pt x="114" y="290"/>
                </a:cubicBezTo>
                <a:cubicBezTo>
                  <a:pt x="113" y="291"/>
                  <a:pt x="105" y="289"/>
                  <a:pt x="104" y="289"/>
                </a:cubicBezTo>
                <a:cubicBezTo>
                  <a:pt x="103" y="289"/>
                  <a:pt x="102" y="286"/>
                  <a:pt x="102" y="286"/>
                </a:cubicBezTo>
                <a:cubicBezTo>
                  <a:pt x="100" y="287"/>
                  <a:pt x="99" y="290"/>
                  <a:pt x="100" y="291"/>
                </a:cubicBezTo>
                <a:cubicBezTo>
                  <a:pt x="100" y="292"/>
                  <a:pt x="100" y="293"/>
                  <a:pt x="100" y="294"/>
                </a:cubicBezTo>
                <a:cubicBezTo>
                  <a:pt x="101" y="295"/>
                  <a:pt x="103" y="296"/>
                  <a:pt x="105" y="296"/>
                </a:cubicBezTo>
                <a:cubicBezTo>
                  <a:pt x="107" y="295"/>
                  <a:pt x="111" y="294"/>
                  <a:pt x="111" y="294"/>
                </a:cubicBezTo>
                <a:cubicBezTo>
                  <a:pt x="109" y="296"/>
                  <a:pt x="108" y="297"/>
                  <a:pt x="103" y="300"/>
                </a:cubicBezTo>
                <a:cubicBezTo>
                  <a:pt x="98" y="303"/>
                  <a:pt x="96" y="301"/>
                  <a:pt x="94" y="300"/>
                </a:cubicBezTo>
                <a:cubicBezTo>
                  <a:pt x="93" y="300"/>
                  <a:pt x="91" y="298"/>
                  <a:pt x="91" y="298"/>
                </a:cubicBezTo>
                <a:moveTo>
                  <a:pt x="56" y="256"/>
                </a:moveTo>
                <a:cubicBezTo>
                  <a:pt x="51" y="259"/>
                  <a:pt x="51" y="259"/>
                  <a:pt x="51" y="259"/>
                </a:cubicBezTo>
                <a:cubicBezTo>
                  <a:pt x="53" y="264"/>
                  <a:pt x="56" y="268"/>
                  <a:pt x="59" y="273"/>
                </a:cubicBezTo>
                <a:cubicBezTo>
                  <a:pt x="64" y="270"/>
                  <a:pt x="64" y="270"/>
                  <a:pt x="64" y="270"/>
                </a:cubicBezTo>
                <a:cubicBezTo>
                  <a:pt x="61" y="265"/>
                  <a:pt x="61" y="265"/>
                  <a:pt x="61" y="265"/>
                </a:cubicBezTo>
                <a:cubicBezTo>
                  <a:pt x="78" y="256"/>
                  <a:pt x="78" y="256"/>
                  <a:pt x="78" y="256"/>
                </a:cubicBezTo>
                <a:cubicBezTo>
                  <a:pt x="77" y="254"/>
                  <a:pt x="76" y="253"/>
                  <a:pt x="75" y="251"/>
                </a:cubicBezTo>
                <a:cubicBezTo>
                  <a:pt x="58" y="261"/>
                  <a:pt x="58" y="261"/>
                  <a:pt x="58" y="261"/>
                </a:cubicBezTo>
                <a:lnTo>
                  <a:pt x="56" y="256"/>
                </a:lnTo>
                <a:close/>
                <a:moveTo>
                  <a:pt x="70" y="241"/>
                </a:moveTo>
                <a:cubicBezTo>
                  <a:pt x="47" y="251"/>
                  <a:pt x="47" y="251"/>
                  <a:pt x="47" y="251"/>
                </a:cubicBezTo>
                <a:cubicBezTo>
                  <a:pt x="48" y="253"/>
                  <a:pt x="49" y="254"/>
                  <a:pt x="50" y="256"/>
                </a:cubicBezTo>
                <a:cubicBezTo>
                  <a:pt x="72" y="246"/>
                  <a:pt x="72" y="246"/>
                  <a:pt x="72" y="246"/>
                </a:cubicBezTo>
                <a:cubicBezTo>
                  <a:pt x="72" y="244"/>
                  <a:pt x="71" y="242"/>
                  <a:pt x="70" y="241"/>
                </a:cubicBezTo>
                <a:moveTo>
                  <a:pt x="57" y="236"/>
                </a:moveTo>
                <a:cubicBezTo>
                  <a:pt x="52" y="236"/>
                  <a:pt x="52" y="236"/>
                  <a:pt x="52" y="236"/>
                </a:cubicBezTo>
                <a:cubicBezTo>
                  <a:pt x="51" y="236"/>
                  <a:pt x="49" y="237"/>
                  <a:pt x="47" y="237"/>
                </a:cubicBezTo>
                <a:cubicBezTo>
                  <a:pt x="47" y="237"/>
                  <a:pt x="47" y="237"/>
                  <a:pt x="47" y="237"/>
                </a:cubicBezTo>
                <a:cubicBezTo>
                  <a:pt x="49" y="236"/>
                  <a:pt x="50" y="235"/>
                  <a:pt x="52" y="234"/>
                </a:cubicBezTo>
                <a:cubicBezTo>
                  <a:pt x="56" y="232"/>
                  <a:pt x="56" y="232"/>
                  <a:pt x="56" y="232"/>
                </a:cubicBezTo>
                <a:lnTo>
                  <a:pt x="57" y="236"/>
                </a:lnTo>
                <a:close/>
                <a:moveTo>
                  <a:pt x="64" y="221"/>
                </a:moveTo>
                <a:cubicBezTo>
                  <a:pt x="41" y="235"/>
                  <a:pt x="41" y="235"/>
                  <a:pt x="41" y="235"/>
                </a:cubicBezTo>
                <a:cubicBezTo>
                  <a:pt x="42" y="237"/>
                  <a:pt x="43" y="239"/>
                  <a:pt x="44" y="242"/>
                </a:cubicBezTo>
                <a:cubicBezTo>
                  <a:pt x="70" y="239"/>
                  <a:pt x="70" y="239"/>
                  <a:pt x="70" y="239"/>
                </a:cubicBezTo>
                <a:cubicBezTo>
                  <a:pt x="69" y="238"/>
                  <a:pt x="68" y="236"/>
                  <a:pt x="68" y="234"/>
                </a:cubicBezTo>
                <a:cubicBezTo>
                  <a:pt x="62" y="235"/>
                  <a:pt x="62" y="235"/>
                  <a:pt x="62" y="235"/>
                </a:cubicBezTo>
                <a:cubicBezTo>
                  <a:pt x="60" y="230"/>
                  <a:pt x="60" y="230"/>
                  <a:pt x="60" y="230"/>
                </a:cubicBezTo>
                <a:cubicBezTo>
                  <a:pt x="65" y="227"/>
                  <a:pt x="65" y="227"/>
                  <a:pt x="65" y="227"/>
                </a:cubicBezTo>
                <a:cubicBezTo>
                  <a:pt x="65" y="225"/>
                  <a:pt x="64" y="223"/>
                  <a:pt x="64" y="221"/>
                </a:cubicBezTo>
                <a:moveTo>
                  <a:pt x="60" y="202"/>
                </a:moveTo>
                <a:cubicBezTo>
                  <a:pt x="36" y="206"/>
                  <a:pt x="36" y="206"/>
                  <a:pt x="36" y="206"/>
                </a:cubicBezTo>
                <a:cubicBezTo>
                  <a:pt x="36" y="208"/>
                  <a:pt x="36" y="210"/>
                  <a:pt x="36" y="211"/>
                </a:cubicBezTo>
                <a:cubicBezTo>
                  <a:pt x="42" y="210"/>
                  <a:pt x="42" y="210"/>
                  <a:pt x="42" y="210"/>
                </a:cubicBezTo>
                <a:cubicBezTo>
                  <a:pt x="46" y="210"/>
                  <a:pt x="49" y="209"/>
                  <a:pt x="53" y="208"/>
                </a:cubicBezTo>
                <a:cubicBezTo>
                  <a:pt x="53" y="208"/>
                  <a:pt x="53" y="208"/>
                  <a:pt x="53" y="208"/>
                </a:cubicBezTo>
                <a:cubicBezTo>
                  <a:pt x="50" y="210"/>
                  <a:pt x="47" y="211"/>
                  <a:pt x="44" y="213"/>
                </a:cubicBezTo>
                <a:cubicBezTo>
                  <a:pt x="37" y="217"/>
                  <a:pt x="37" y="217"/>
                  <a:pt x="37" y="217"/>
                </a:cubicBezTo>
                <a:cubicBezTo>
                  <a:pt x="37" y="218"/>
                  <a:pt x="37" y="218"/>
                  <a:pt x="37" y="218"/>
                </a:cubicBezTo>
                <a:cubicBezTo>
                  <a:pt x="38" y="220"/>
                  <a:pt x="38" y="222"/>
                  <a:pt x="38" y="224"/>
                </a:cubicBezTo>
                <a:cubicBezTo>
                  <a:pt x="63" y="219"/>
                  <a:pt x="63" y="219"/>
                  <a:pt x="63" y="219"/>
                </a:cubicBezTo>
                <a:cubicBezTo>
                  <a:pt x="63" y="218"/>
                  <a:pt x="62" y="216"/>
                  <a:pt x="62" y="215"/>
                </a:cubicBezTo>
                <a:cubicBezTo>
                  <a:pt x="56" y="216"/>
                  <a:pt x="56" y="216"/>
                  <a:pt x="56" y="216"/>
                </a:cubicBezTo>
                <a:cubicBezTo>
                  <a:pt x="52" y="216"/>
                  <a:pt x="48" y="217"/>
                  <a:pt x="45" y="218"/>
                </a:cubicBezTo>
                <a:cubicBezTo>
                  <a:pt x="45" y="218"/>
                  <a:pt x="45" y="218"/>
                  <a:pt x="45" y="218"/>
                </a:cubicBezTo>
                <a:cubicBezTo>
                  <a:pt x="48" y="216"/>
                  <a:pt x="51" y="214"/>
                  <a:pt x="54" y="213"/>
                </a:cubicBezTo>
                <a:cubicBezTo>
                  <a:pt x="61" y="208"/>
                  <a:pt x="61" y="208"/>
                  <a:pt x="61" y="208"/>
                </a:cubicBezTo>
                <a:cubicBezTo>
                  <a:pt x="61" y="206"/>
                  <a:pt x="61" y="204"/>
                  <a:pt x="60" y="202"/>
                </a:cubicBezTo>
                <a:moveTo>
                  <a:pt x="50" y="190"/>
                </a:moveTo>
                <a:cubicBezTo>
                  <a:pt x="35" y="191"/>
                  <a:pt x="35" y="191"/>
                  <a:pt x="35" y="191"/>
                </a:cubicBezTo>
                <a:cubicBezTo>
                  <a:pt x="35" y="193"/>
                  <a:pt x="35" y="195"/>
                  <a:pt x="35" y="196"/>
                </a:cubicBezTo>
                <a:cubicBezTo>
                  <a:pt x="50" y="196"/>
                  <a:pt x="50" y="196"/>
                  <a:pt x="50" y="196"/>
                </a:cubicBezTo>
                <a:cubicBezTo>
                  <a:pt x="54" y="196"/>
                  <a:pt x="55" y="197"/>
                  <a:pt x="55" y="199"/>
                </a:cubicBezTo>
                <a:cubicBezTo>
                  <a:pt x="55" y="199"/>
                  <a:pt x="55" y="200"/>
                  <a:pt x="54" y="201"/>
                </a:cubicBezTo>
                <a:cubicBezTo>
                  <a:pt x="60" y="201"/>
                  <a:pt x="60" y="201"/>
                  <a:pt x="60" y="201"/>
                </a:cubicBezTo>
                <a:cubicBezTo>
                  <a:pt x="60" y="200"/>
                  <a:pt x="60" y="199"/>
                  <a:pt x="60" y="198"/>
                </a:cubicBezTo>
                <a:cubicBezTo>
                  <a:pt x="60" y="193"/>
                  <a:pt x="57" y="190"/>
                  <a:pt x="50" y="190"/>
                </a:cubicBezTo>
                <a:moveTo>
                  <a:pt x="60" y="182"/>
                </a:moveTo>
                <a:cubicBezTo>
                  <a:pt x="35" y="181"/>
                  <a:pt x="35" y="181"/>
                  <a:pt x="35" y="181"/>
                </a:cubicBezTo>
                <a:cubicBezTo>
                  <a:pt x="35" y="183"/>
                  <a:pt x="35" y="185"/>
                  <a:pt x="35" y="186"/>
                </a:cubicBezTo>
                <a:cubicBezTo>
                  <a:pt x="60" y="187"/>
                  <a:pt x="60" y="187"/>
                  <a:pt x="60" y="187"/>
                </a:cubicBezTo>
                <a:cubicBezTo>
                  <a:pt x="60" y="186"/>
                  <a:pt x="60" y="184"/>
                  <a:pt x="60" y="182"/>
                </a:cubicBezTo>
                <a:moveTo>
                  <a:pt x="63" y="162"/>
                </a:moveTo>
                <a:cubicBezTo>
                  <a:pt x="38" y="158"/>
                  <a:pt x="38" y="158"/>
                  <a:pt x="38" y="158"/>
                </a:cubicBezTo>
                <a:cubicBezTo>
                  <a:pt x="38" y="160"/>
                  <a:pt x="37" y="161"/>
                  <a:pt x="37" y="163"/>
                </a:cubicBezTo>
                <a:cubicBezTo>
                  <a:pt x="43" y="164"/>
                  <a:pt x="43" y="164"/>
                  <a:pt x="43" y="164"/>
                </a:cubicBezTo>
                <a:cubicBezTo>
                  <a:pt x="47" y="164"/>
                  <a:pt x="50" y="165"/>
                  <a:pt x="54" y="165"/>
                </a:cubicBezTo>
                <a:cubicBezTo>
                  <a:pt x="54" y="165"/>
                  <a:pt x="54" y="165"/>
                  <a:pt x="54" y="165"/>
                </a:cubicBezTo>
                <a:cubicBezTo>
                  <a:pt x="51" y="166"/>
                  <a:pt x="47" y="166"/>
                  <a:pt x="44" y="167"/>
                </a:cubicBezTo>
                <a:cubicBezTo>
                  <a:pt x="36" y="169"/>
                  <a:pt x="36" y="169"/>
                  <a:pt x="36" y="169"/>
                </a:cubicBezTo>
                <a:cubicBezTo>
                  <a:pt x="36" y="171"/>
                  <a:pt x="36" y="173"/>
                  <a:pt x="35" y="175"/>
                </a:cubicBezTo>
                <a:cubicBezTo>
                  <a:pt x="60" y="179"/>
                  <a:pt x="60" y="179"/>
                  <a:pt x="60" y="179"/>
                </a:cubicBezTo>
                <a:cubicBezTo>
                  <a:pt x="60" y="177"/>
                  <a:pt x="61" y="176"/>
                  <a:pt x="61" y="174"/>
                </a:cubicBezTo>
                <a:cubicBezTo>
                  <a:pt x="55" y="173"/>
                  <a:pt x="55" y="173"/>
                  <a:pt x="55" y="173"/>
                </a:cubicBezTo>
                <a:cubicBezTo>
                  <a:pt x="51" y="173"/>
                  <a:pt x="47" y="172"/>
                  <a:pt x="44" y="172"/>
                </a:cubicBezTo>
                <a:cubicBezTo>
                  <a:pt x="44" y="172"/>
                  <a:pt x="44" y="172"/>
                  <a:pt x="44" y="172"/>
                </a:cubicBezTo>
                <a:cubicBezTo>
                  <a:pt x="47" y="171"/>
                  <a:pt x="50" y="170"/>
                  <a:pt x="53" y="170"/>
                </a:cubicBezTo>
                <a:cubicBezTo>
                  <a:pt x="62" y="168"/>
                  <a:pt x="62" y="168"/>
                  <a:pt x="62" y="168"/>
                </a:cubicBezTo>
                <a:cubicBezTo>
                  <a:pt x="62" y="166"/>
                  <a:pt x="62" y="164"/>
                  <a:pt x="63" y="162"/>
                </a:cubicBezTo>
                <a:moveTo>
                  <a:pt x="59" y="135"/>
                </a:moveTo>
                <a:cubicBezTo>
                  <a:pt x="46" y="131"/>
                  <a:pt x="46" y="131"/>
                  <a:pt x="46" y="131"/>
                </a:cubicBezTo>
                <a:cubicBezTo>
                  <a:pt x="46" y="133"/>
                  <a:pt x="45" y="134"/>
                  <a:pt x="44" y="136"/>
                </a:cubicBezTo>
                <a:cubicBezTo>
                  <a:pt x="44" y="136"/>
                  <a:pt x="44" y="136"/>
                  <a:pt x="44" y="136"/>
                </a:cubicBezTo>
                <a:cubicBezTo>
                  <a:pt x="58" y="141"/>
                  <a:pt x="58" y="141"/>
                  <a:pt x="58" y="141"/>
                </a:cubicBezTo>
                <a:cubicBezTo>
                  <a:pt x="62" y="142"/>
                  <a:pt x="63" y="144"/>
                  <a:pt x="63" y="146"/>
                </a:cubicBezTo>
                <a:cubicBezTo>
                  <a:pt x="62" y="148"/>
                  <a:pt x="59" y="148"/>
                  <a:pt x="56" y="147"/>
                </a:cubicBezTo>
                <a:cubicBezTo>
                  <a:pt x="42" y="142"/>
                  <a:pt x="42" y="142"/>
                  <a:pt x="42" y="142"/>
                </a:cubicBezTo>
                <a:cubicBezTo>
                  <a:pt x="42" y="144"/>
                  <a:pt x="41" y="146"/>
                  <a:pt x="41" y="147"/>
                </a:cubicBezTo>
                <a:cubicBezTo>
                  <a:pt x="53" y="152"/>
                  <a:pt x="53" y="152"/>
                  <a:pt x="53" y="152"/>
                </a:cubicBezTo>
                <a:cubicBezTo>
                  <a:pt x="61" y="154"/>
                  <a:pt x="65" y="153"/>
                  <a:pt x="67" y="148"/>
                </a:cubicBezTo>
                <a:cubicBezTo>
                  <a:pt x="69" y="142"/>
                  <a:pt x="66" y="138"/>
                  <a:pt x="59" y="135"/>
                </a:cubicBezTo>
                <a:moveTo>
                  <a:pt x="79" y="122"/>
                </a:moveTo>
                <a:cubicBezTo>
                  <a:pt x="57" y="111"/>
                  <a:pt x="57" y="111"/>
                  <a:pt x="57" y="111"/>
                </a:cubicBezTo>
                <a:cubicBezTo>
                  <a:pt x="56" y="112"/>
                  <a:pt x="55" y="114"/>
                  <a:pt x="54" y="115"/>
                </a:cubicBezTo>
                <a:cubicBezTo>
                  <a:pt x="59" y="118"/>
                  <a:pt x="59" y="118"/>
                  <a:pt x="59" y="118"/>
                </a:cubicBezTo>
                <a:cubicBezTo>
                  <a:pt x="63" y="120"/>
                  <a:pt x="66" y="121"/>
                  <a:pt x="69" y="122"/>
                </a:cubicBezTo>
                <a:cubicBezTo>
                  <a:pt x="69" y="123"/>
                  <a:pt x="69" y="123"/>
                  <a:pt x="69" y="123"/>
                </a:cubicBezTo>
                <a:cubicBezTo>
                  <a:pt x="66" y="122"/>
                  <a:pt x="62" y="121"/>
                  <a:pt x="60" y="121"/>
                </a:cubicBezTo>
                <a:cubicBezTo>
                  <a:pt x="51" y="120"/>
                  <a:pt x="51" y="120"/>
                  <a:pt x="51" y="120"/>
                </a:cubicBezTo>
                <a:cubicBezTo>
                  <a:pt x="50" y="122"/>
                  <a:pt x="49" y="124"/>
                  <a:pt x="48" y="126"/>
                </a:cubicBezTo>
                <a:cubicBezTo>
                  <a:pt x="71" y="138"/>
                  <a:pt x="71" y="138"/>
                  <a:pt x="71" y="138"/>
                </a:cubicBezTo>
                <a:cubicBezTo>
                  <a:pt x="71" y="136"/>
                  <a:pt x="72" y="135"/>
                  <a:pt x="73" y="133"/>
                </a:cubicBezTo>
                <a:cubicBezTo>
                  <a:pt x="68" y="131"/>
                  <a:pt x="68" y="131"/>
                  <a:pt x="68" y="131"/>
                </a:cubicBezTo>
                <a:cubicBezTo>
                  <a:pt x="64" y="129"/>
                  <a:pt x="60" y="127"/>
                  <a:pt x="57" y="126"/>
                </a:cubicBezTo>
                <a:cubicBezTo>
                  <a:pt x="57" y="125"/>
                  <a:pt x="57" y="125"/>
                  <a:pt x="57" y="125"/>
                </a:cubicBezTo>
                <a:cubicBezTo>
                  <a:pt x="61" y="126"/>
                  <a:pt x="64" y="126"/>
                  <a:pt x="67" y="127"/>
                </a:cubicBezTo>
                <a:cubicBezTo>
                  <a:pt x="76" y="127"/>
                  <a:pt x="76" y="127"/>
                  <a:pt x="76" y="127"/>
                </a:cubicBezTo>
                <a:cubicBezTo>
                  <a:pt x="77" y="126"/>
                  <a:pt x="78" y="124"/>
                  <a:pt x="79" y="122"/>
                </a:cubicBezTo>
                <a:moveTo>
                  <a:pt x="83" y="116"/>
                </a:moveTo>
                <a:cubicBezTo>
                  <a:pt x="62" y="102"/>
                  <a:pt x="62" y="102"/>
                  <a:pt x="62" y="102"/>
                </a:cubicBezTo>
                <a:cubicBezTo>
                  <a:pt x="61" y="104"/>
                  <a:pt x="60" y="105"/>
                  <a:pt x="59" y="107"/>
                </a:cubicBezTo>
                <a:cubicBezTo>
                  <a:pt x="80" y="120"/>
                  <a:pt x="80" y="120"/>
                  <a:pt x="80" y="120"/>
                </a:cubicBezTo>
                <a:cubicBezTo>
                  <a:pt x="81" y="119"/>
                  <a:pt x="82" y="117"/>
                  <a:pt x="83" y="116"/>
                </a:cubicBezTo>
                <a:moveTo>
                  <a:pt x="91" y="106"/>
                </a:moveTo>
                <a:cubicBezTo>
                  <a:pt x="76" y="85"/>
                  <a:pt x="76" y="85"/>
                  <a:pt x="76" y="85"/>
                </a:cubicBezTo>
                <a:cubicBezTo>
                  <a:pt x="75" y="86"/>
                  <a:pt x="73" y="88"/>
                  <a:pt x="72" y="89"/>
                </a:cubicBezTo>
                <a:cubicBezTo>
                  <a:pt x="79" y="97"/>
                  <a:pt x="79" y="97"/>
                  <a:pt x="79" y="97"/>
                </a:cubicBezTo>
                <a:cubicBezTo>
                  <a:pt x="80" y="99"/>
                  <a:pt x="82" y="102"/>
                  <a:pt x="84" y="104"/>
                </a:cubicBezTo>
                <a:cubicBezTo>
                  <a:pt x="84" y="104"/>
                  <a:pt x="84" y="104"/>
                  <a:pt x="84" y="104"/>
                </a:cubicBezTo>
                <a:cubicBezTo>
                  <a:pt x="81" y="102"/>
                  <a:pt x="79" y="101"/>
                  <a:pt x="76" y="100"/>
                </a:cubicBezTo>
                <a:cubicBezTo>
                  <a:pt x="67" y="95"/>
                  <a:pt x="67" y="95"/>
                  <a:pt x="67" y="95"/>
                </a:cubicBezTo>
                <a:cubicBezTo>
                  <a:pt x="67" y="96"/>
                  <a:pt x="67" y="96"/>
                  <a:pt x="67" y="96"/>
                </a:cubicBezTo>
                <a:cubicBezTo>
                  <a:pt x="66" y="97"/>
                  <a:pt x="65" y="98"/>
                  <a:pt x="64" y="100"/>
                </a:cubicBezTo>
                <a:cubicBezTo>
                  <a:pt x="87" y="111"/>
                  <a:pt x="87" y="111"/>
                  <a:pt x="87" y="111"/>
                </a:cubicBezTo>
                <a:cubicBezTo>
                  <a:pt x="88" y="109"/>
                  <a:pt x="90" y="107"/>
                  <a:pt x="91" y="106"/>
                </a:cubicBezTo>
                <a:moveTo>
                  <a:pt x="86" y="83"/>
                </a:moveTo>
                <a:cubicBezTo>
                  <a:pt x="92" y="77"/>
                  <a:pt x="92" y="77"/>
                  <a:pt x="92" y="77"/>
                </a:cubicBezTo>
                <a:cubicBezTo>
                  <a:pt x="88" y="73"/>
                  <a:pt x="88" y="73"/>
                  <a:pt x="88" y="73"/>
                </a:cubicBezTo>
                <a:cubicBezTo>
                  <a:pt x="87" y="74"/>
                  <a:pt x="85" y="76"/>
                  <a:pt x="84" y="77"/>
                </a:cubicBezTo>
                <a:cubicBezTo>
                  <a:pt x="81" y="80"/>
                  <a:pt x="81" y="80"/>
                  <a:pt x="81" y="80"/>
                </a:cubicBezTo>
                <a:cubicBezTo>
                  <a:pt x="80" y="81"/>
                  <a:pt x="79" y="82"/>
                  <a:pt x="78" y="82"/>
                </a:cubicBezTo>
                <a:cubicBezTo>
                  <a:pt x="96" y="101"/>
                  <a:pt x="96" y="101"/>
                  <a:pt x="96" y="101"/>
                </a:cubicBezTo>
                <a:cubicBezTo>
                  <a:pt x="99" y="97"/>
                  <a:pt x="102" y="94"/>
                  <a:pt x="105" y="91"/>
                </a:cubicBezTo>
                <a:cubicBezTo>
                  <a:pt x="102" y="87"/>
                  <a:pt x="102" y="87"/>
                  <a:pt x="102" y="87"/>
                </a:cubicBezTo>
                <a:cubicBezTo>
                  <a:pt x="96" y="93"/>
                  <a:pt x="96" y="93"/>
                  <a:pt x="96" y="93"/>
                </a:cubicBezTo>
                <a:cubicBezTo>
                  <a:pt x="93" y="90"/>
                  <a:pt x="93" y="90"/>
                  <a:pt x="93" y="90"/>
                </a:cubicBezTo>
                <a:cubicBezTo>
                  <a:pt x="98" y="85"/>
                  <a:pt x="98" y="85"/>
                  <a:pt x="98" y="85"/>
                </a:cubicBezTo>
                <a:cubicBezTo>
                  <a:pt x="94" y="81"/>
                  <a:pt x="94" y="81"/>
                  <a:pt x="94" y="81"/>
                </a:cubicBezTo>
                <a:cubicBezTo>
                  <a:pt x="89" y="86"/>
                  <a:pt x="89" y="86"/>
                  <a:pt x="89" y="86"/>
                </a:cubicBezTo>
                <a:lnTo>
                  <a:pt x="86" y="83"/>
                </a:lnTo>
                <a:close/>
                <a:moveTo>
                  <a:pt x="104" y="74"/>
                </a:moveTo>
                <a:cubicBezTo>
                  <a:pt x="103" y="75"/>
                  <a:pt x="103" y="75"/>
                  <a:pt x="103" y="75"/>
                </a:cubicBezTo>
                <a:cubicBezTo>
                  <a:pt x="99" y="70"/>
                  <a:pt x="99" y="70"/>
                  <a:pt x="99" y="70"/>
                </a:cubicBezTo>
                <a:cubicBezTo>
                  <a:pt x="100" y="70"/>
                  <a:pt x="100" y="70"/>
                  <a:pt x="101" y="69"/>
                </a:cubicBezTo>
                <a:cubicBezTo>
                  <a:pt x="102" y="68"/>
                  <a:pt x="104" y="68"/>
                  <a:pt x="105" y="70"/>
                </a:cubicBezTo>
                <a:cubicBezTo>
                  <a:pt x="106" y="71"/>
                  <a:pt x="106" y="73"/>
                  <a:pt x="104" y="74"/>
                </a:cubicBezTo>
                <a:moveTo>
                  <a:pt x="110" y="73"/>
                </a:moveTo>
                <a:cubicBezTo>
                  <a:pt x="111" y="72"/>
                  <a:pt x="111" y="69"/>
                  <a:pt x="109" y="66"/>
                </a:cubicBezTo>
                <a:cubicBezTo>
                  <a:pt x="107" y="64"/>
                  <a:pt x="106" y="63"/>
                  <a:pt x="104" y="63"/>
                </a:cubicBezTo>
                <a:cubicBezTo>
                  <a:pt x="103" y="63"/>
                  <a:pt x="102" y="63"/>
                  <a:pt x="100" y="64"/>
                </a:cubicBezTo>
                <a:cubicBezTo>
                  <a:pt x="98" y="65"/>
                  <a:pt x="98" y="65"/>
                  <a:pt x="97" y="66"/>
                </a:cubicBezTo>
                <a:cubicBezTo>
                  <a:pt x="96" y="67"/>
                  <a:pt x="95" y="68"/>
                  <a:pt x="93" y="69"/>
                </a:cubicBezTo>
                <a:cubicBezTo>
                  <a:pt x="92" y="70"/>
                  <a:pt x="92" y="70"/>
                  <a:pt x="92" y="70"/>
                </a:cubicBezTo>
                <a:cubicBezTo>
                  <a:pt x="107" y="90"/>
                  <a:pt x="107" y="90"/>
                  <a:pt x="107" y="90"/>
                </a:cubicBezTo>
                <a:cubicBezTo>
                  <a:pt x="108" y="89"/>
                  <a:pt x="110" y="88"/>
                  <a:pt x="111" y="87"/>
                </a:cubicBezTo>
                <a:cubicBezTo>
                  <a:pt x="106" y="79"/>
                  <a:pt x="106" y="79"/>
                  <a:pt x="106" y="79"/>
                </a:cubicBezTo>
                <a:cubicBezTo>
                  <a:pt x="107" y="79"/>
                  <a:pt x="107" y="79"/>
                  <a:pt x="107" y="79"/>
                </a:cubicBezTo>
                <a:cubicBezTo>
                  <a:pt x="108" y="78"/>
                  <a:pt x="109" y="78"/>
                  <a:pt x="111" y="80"/>
                </a:cubicBezTo>
                <a:cubicBezTo>
                  <a:pt x="113" y="82"/>
                  <a:pt x="115" y="83"/>
                  <a:pt x="115" y="84"/>
                </a:cubicBezTo>
                <a:cubicBezTo>
                  <a:pt x="117" y="82"/>
                  <a:pt x="119" y="81"/>
                  <a:pt x="120" y="80"/>
                </a:cubicBezTo>
                <a:cubicBezTo>
                  <a:pt x="119" y="80"/>
                  <a:pt x="117" y="77"/>
                  <a:pt x="115" y="76"/>
                </a:cubicBezTo>
                <a:cubicBezTo>
                  <a:pt x="113" y="74"/>
                  <a:pt x="111" y="73"/>
                  <a:pt x="110" y="73"/>
                </a:cubicBezTo>
                <a:close/>
                <a:moveTo>
                  <a:pt x="118" y="58"/>
                </a:moveTo>
                <a:cubicBezTo>
                  <a:pt x="120" y="57"/>
                  <a:pt x="122" y="57"/>
                  <a:pt x="123" y="57"/>
                </a:cubicBezTo>
                <a:cubicBezTo>
                  <a:pt x="121" y="52"/>
                  <a:pt x="121" y="52"/>
                  <a:pt x="121" y="52"/>
                </a:cubicBezTo>
                <a:cubicBezTo>
                  <a:pt x="120" y="53"/>
                  <a:pt x="118" y="53"/>
                  <a:pt x="116" y="54"/>
                </a:cubicBezTo>
                <a:cubicBezTo>
                  <a:pt x="111" y="56"/>
                  <a:pt x="110" y="60"/>
                  <a:pt x="112" y="64"/>
                </a:cubicBezTo>
                <a:cubicBezTo>
                  <a:pt x="114" y="67"/>
                  <a:pt x="117" y="68"/>
                  <a:pt x="121" y="68"/>
                </a:cubicBezTo>
                <a:cubicBezTo>
                  <a:pt x="123" y="68"/>
                  <a:pt x="125" y="68"/>
                  <a:pt x="125" y="69"/>
                </a:cubicBezTo>
                <a:cubicBezTo>
                  <a:pt x="126" y="70"/>
                  <a:pt x="125" y="71"/>
                  <a:pt x="124" y="72"/>
                </a:cubicBezTo>
                <a:cubicBezTo>
                  <a:pt x="122" y="73"/>
                  <a:pt x="120" y="73"/>
                  <a:pt x="118" y="73"/>
                </a:cubicBezTo>
                <a:cubicBezTo>
                  <a:pt x="120" y="79"/>
                  <a:pt x="120" y="79"/>
                  <a:pt x="120" y="79"/>
                </a:cubicBezTo>
                <a:cubicBezTo>
                  <a:pt x="121" y="79"/>
                  <a:pt x="124" y="78"/>
                  <a:pt x="126" y="77"/>
                </a:cubicBezTo>
                <a:cubicBezTo>
                  <a:pt x="131" y="74"/>
                  <a:pt x="132" y="70"/>
                  <a:pt x="130" y="66"/>
                </a:cubicBezTo>
                <a:cubicBezTo>
                  <a:pt x="128" y="63"/>
                  <a:pt x="126" y="62"/>
                  <a:pt x="122" y="62"/>
                </a:cubicBezTo>
                <a:cubicBezTo>
                  <a:pt x="119" y="62"/>
                  <a:pt x="118" y="62"/>
                  <a:pt x="117" y="61"/>
                </a:cubicBezTo>
                <a:cubicBezTo>
                  <a:pt x="117" y="60"/>
                  <a:pt x="117" y="59"/>
                  <a:pt x="118" y="58"/>
                </a:cubicBezTo>
                <a:moveTo>
                  <a:pt x="141" y="70"/>
                </a:moveTo>
                <a:cubicBezTo>
                  <a:pt x="131" y="47"/>
                  <a:pt x="131" y="47"/>
                  <a:pt x="131" y="47"/>
                </a:cubicBezTo>
                <a:cubicBezTo>
                  <a:pt x="126" y="49"/>
                  <a:pt x="126" y="49"/>
                  <a:pt x="126" y="49"/>
                </a:cubicBezTo>
                <a:cubicBezTo>
                  <a:pt x="136" y="72"/>
                  <a:pt x="136" y="72"/>
                  <a:pt x="136" y="72"/>
                </a:cubicBezTo>
                <a:cubicBezTo>
                  <a:pt x="137" y="71"/>
                  <a:pt x="139" y="71"/>
                  <a:pt x="141" y="70"/>
                </a:cubicBezTo>
                <a:moveTo>
                  <a:pt x="152" y="66"/>
                </a:moveTo>
                <a:cubicBezTo>
                  <a:pt x="146" y="47"/>
                  <a:pt x="146" y="47"/>
                  <a:pt x="146" y="47"/>
                </a:cubicBezTo>
                <a:cubicBezTo>
                  <a:pt x="151" y="46"/>
                  <a:pt x="151" y="46"/>
                  <a:pt x="151" y="46"/>
                </a:cubicBezTo>
                <a:cubicBezTo>
                  <a:pt x="149" y="41"/>
                  <a:pt x="149" y="41"/>
                  <a:pt x="149" y="41"/>
                </a:cubicBezTo>
                <a:cubicBezTo>
                  <a:pt x="148" y="41"/>
                  <a:pt x="147" y="41"/>
                  <a:pt x="146" y="41"/>
                </a:cubicBezTo>
                <a:cubicBezTo>
                  <a:pt x="138" y="44"/>
                  <a:pt x="138" y="44"/>
                  <a:pt x="138" y="44"/>
                </a:cubicBezTo>
                <a:cubicBezTo>
                  <a:pt x="137" y="45"/>
                  <a:pt x="135" y="45"/>
                  <a:pt x="134" y="45"/>
                </a:cubicBezTo>
                <a:cubicBezTo>
                  <a:pt x="136" y="51"/>
                  <a:pt x="136" y="51"/>
                  <a:pt x="136" y="51"/>
                </a:cubicBezTo>
                <a:cubicBezTo>
                  <a:pt x="141" y="49"/>
                  <a:pt x="141" y="49"/>
                  <a:pt x="141" y="49"/>
                </a:cubicBezTo>
                <a:cubicBezTo>
                  <a:pt x="147" y="68"/>
                  <a:pt x="147" y="68"/>
                  <a:pt x="147" y="68"/>
                </a:cubicBezTo>
                <a:cubicBezTo>
                  <a:pt x="149" y="67"/>
                  <a:pt x="150" y="66"/>
                  <a:pt x="152" y="66"/>
                </a:cubicBezTo>
                <a:moveTo>
                  <a:pt x="167" y="52"/>
                </a:moveTo>
                <a:cubicBezTo>
                  <a:pt x="171" y="36"/>
                  <a:pt x="171" y="36"/>
                  <a:pt x="171" y="36"/>
                </a:cubicBezTo>
                <a:cubicBezTo>
                  <a:pt x="169" y="37"/>
                  <a:pt x="167" y="37"/>
                  <a:pt x="165" y="37"/>
                </a:cubicBezTo>
                <a:cubicBezTo>
                  <a:pt x="165" y="37"/>
                  <a:pt x="165" y="37"/>
                  <a:pt x="165" y="37"/>
                </a:cubicBezTo>
                <a:cubicBezTo>
                  <a:pt x="164" y="43"/>
                  <a:pt x="164" y="43"/>
                  <a:pt x="164" y="43"/>
                </a:cubicBezTo>
                <a:cubicBezTo>
                  <a:pt x="164" y="45"/>
                  <a:pt x="164" y="46"/>
                  <a:pt x="164" y="48"/>
                </a:cubicBezTo>
                <a:cubicBezTo>
                  <a:pt x="164" y="48"/>
                  <a:pt x="164" y="48"/>
                  <a:pt x="164" y="48"/>
                </a:cubicBezTo>
                <a:cubicBezTo>
                  <a:pt x="163" y="47"/>
                  <a:pt x="162" y="45"/>
                  <a:pt x="161" y="44"/>
                </a:cubicBezTo>
                <a:cubicBezTo>
                  <a:pt x="159" y="38"/>
                  <a:pt x="159" y="38"/>
                  <a:pt x="159" y="38"/>
                </a:cubicBezTo>
                <a:cubicBezTo>
                  <a:pt x="157" y="39"/>
                  <a:pt x="157" y="39"/>
                  <a:pt x="157" y="39"/>
                </a:cubicBezTo>
                <a:cubicBezTo>
                  <a:pt x="156" y="39"/>
                  <a:pt x="154" y="39"/>
                  <a:pt x="153" y="40"/>
                </a:cubicBezTo>
                <a:cubicBezTo>
                  <a:pt x="162" y="53"/>
                  <a:pt x="162" y="53"/>
                  <a:pt x="162" y="53"/>
                </a:cubicBezTo>
                <a:cubicBezTo>
                  <a:pt x="163" y="63"/>
                  <a:pt x="163" y="63"/>
                  <a:pt x="163" y="63"/>
                </a:cubicBezTo>
                <a:cubicBezTo>
                  <a:pt x="165" y="63"/>
                  <a:pt x="167" y="62"/>
                  <a:pt x="169" y="62"/>
                </a:cubicBezTo>
                <a:lnTo>
                  <a:pt x="167" y="52"/>
                </a:lnTo>
                <a:close/>
                <a:moveTo>
                  <a:pt x="188" y="60"/>
                </a:moveTo>
                <a:cubicBezTo>
                  <a:pt x="186" y="58"/>
                  <a:pt x="185" y="53"/>
                  <a:pt x="184" y="48"/>
                </a:cubicBezTo>
                <a:cubicBezTo>
                  <a:pt x="184" y="42"/>
                  <a:pt x="185" y="38"/>
                  <a:pt x="186" y="35"/>
                </a:cubicBezTo>
                <a:cubicBezTo>
                  <a:pt x="185" y="35"/>
                  <a:pt x="184" y="35"/>
                  <a:pt x="182" y="36"/>
                </a:cubicBezTo>
                <a:cubicBezTo>
                  <a:pt x="181" y="38"/>
                  <a:pt x="180" y="42"/>
                  <a:pt x="180" y="48"/>
                </a:cubicBezTo>
                <a:cubicBezTo>
                  <a:pt x="180" y="54"/>
                  <a:pt x="182" y="58"/>
                  <a:pt x="184" y="61"/>
                </a:cubicBezTo>
                <a:cubicBezTo>
                  <a:pt x="184" y="61"/>
                  <a:pt x="185" y="60"/>
                  <a:pt x="185" y="60"/>
                </a:cubicBezTo>
                <a:lnTo>
                  <a:pt x="188" y="60"/>
                </a:lnTo>
                <a:close/>
                <a:moveTo>
                  <a:pt x="200" y="44"/>
                </a:moveTo>
                <a:cubicBezTo>
                  <a:pt x="200" y="46"/>
                  <a:pt x="199" y="47"/>
                  <a:pt x="197" y="47"/>
                </a:cubicBezTo>
                <a:cubicBezTo>
                  <a:pt x="196" y="47"/>
                  <a:pt x="196" y="47"/>
                  <a:pt x="195" y="47"/>
                </a:cubicBezTo>
                <a:cubicBezTo>
                  <a:pt x="196" y="41"/>
                  <a:pt x="196" y="41"/>
                  <a:pt x="196" y="41"/>
                </a:cubicBezTo>
                <a:cubicBezTo>
                  <a:pt x="196" y="41"/>
                  <a:pt x="197" y="40"/>
                  <a:pt x="197" y="41"/>
                </a:cubicBezTo>
                <a:cubicBezTo>
                  <a:pt x="199" y="41"/>
                  <a:pt x="200" y="42"/>
                  <a:pt x="200" y="44"/>
                </a:cubicBezTo>
                <a:moveTo>
                  <a:pt x="203" y="50"/>
                </a:moveTo>
                <a:cubicBezTo>
                  <a:pt x="205" y="49"/>
                  <a:pt x="205" y="47"/>
                  <a:pt x="206" y="44"/>
                </a:cubicBezTo>
                <a:cubicBezTo>
                  <a:pt x="206" y="41"/>
                  <a:pt x="205" y="39"/>
                  <a:pt x="204" y="38"/>
                </a:cubicBezTo>
                <a:cubicBezTo>
                  <a:pt x="202" y="36"/>
                  <a:pt x="200" y="36"/>
                  <a:pt x="198" y="36"/>
                </a:cubicBezTo>
                <a:cubicBezTo>
                  <a:pt x="194" y="35"/>
                  <a:pt x="192" y="35"/>
                  <a:pt x="191" y="36"/>
                </a:cubicBezTo>
                <a:cubicBezTo>
                  <a:pt x="189" y="60"/>
                  <a:pt x="189" y="60"/>
                  <a:pt x="189" y="60"/>
                </a:cubicBezTo>
                <a:cubicBezTo>
                  <a:pt x="189" y="60"/>
                  <a:pt x="189" y="60"/>
                  <a:pt x="189" y="60"/>
                </a:cubicBezTo>
                <a:cubicBezTo>
                  <a:pt x="191" y="60"/>
                  <a:pt x="193" y="60"/>
                  <a:pt x="195" y="61"/>
                </a:cubicBezTo>
                <a:cubicBezTo>
                  <a:pt x="195" y="52"/>
                  <a:pt x="195" y="52"/>
                  <a:pt x="195" y="52"/>
                </a:cubicBezTo>
                <a:cubicBezTo>
                  <a:pt x="195" y="52"/>
                  <a:pt x="196" y="52"/>
                  <a:pt x="196" y="52"/>
                </a:cubicBezTo>
                <a:cubicBezTo>
                  <a:pt x="199" y="53"/>
                  <a:pt x="202" y="52"/>
                  <a:pt x="203" y="50"/>
                </a:cubicBezTo>
                <a:moveTo>
                  <a:pt x="222" y="44"/>
                </a:moveTo>
                <a:cubicBezTo>
                  <a:pt x="223" y="39"/>
                  <a:pt x="223" y="39"/>
                  <a:pt x="223" y="39"/>
                </a:cubicBezTo>
                <a:cubicBezTo>
                  <a:pt x="221" y="39"/>
                  <a:pt x="220" y="38"/>
                  <a:pt x="219" y="38"/>
                </a:cubicBezTo>
                <a:cubicBezTo>
                  <a:pt x="214" y="37"/>
                  <a:pt x="214" y="37"/>
                  <a:pt x="214" y="37"/>
                </a:cubicBezTo>
                <a:cubicBezTo>
                  <a:pt x="212" y="37"/>
                  <a:pt x="211" y="37"/>
                  <a:pt x="210" y="37"/>
                </a:cubicBezTo>
                <a:cubicBezTo>
                  <a:pt x="205" y="61"/>
                  <a:pt x="205" y="61"/>
                  <a:pt x="205" y="61"/>
                </a:cubicBezTo>
                <a:cubicBezTo>
                  <a:pt x="210" y="62"/>
                  <a:pt x="214" y="63"/>
                  <a:pt x="219" y="64"/>
                </a:cubicBezTo>
                <a:cubicBezTo>
                  <a:pt x="220" y="58"/>
                  <a:pt x="220" y="58"/>
                  <a:pt x="220" y="58"/>
                </a:cubicBezTo>
                <a:cubicBezTo>
                  <a:pt x="212" y="57"/>
                  <a:pt x="212" y="57"/>
                  <a:pt x="212" y="57"/>
                </a:cubicBezTo>
                <a:cubicBezTo>
                  <a:pt x="212" y="52"/>
                  <a:pt x="212" y="52"/>
                  <a:pt x="212" y="52"/>
                </a:cubicBezTo>
                <a:cubicBezTo>
                  <a:pt x="220" y="54"/>
                  <a:pt x="220" y="54"/>
                  <a:pt x="220" y="54"/>
                </a:cubicBezTo>
                <a:cubicBezTo>
                  <a:pt x="220" y="48"/>
                  <a:pt x="220" y="48"/>
                  <a:pt x="220" y="48"/>
                </a:cubicBezTo>
                <a:cubicBezTo>
                  <a:pt x="213" y="47"/>
                  <a:pt x="213" y="47"/>
                  <a:pt x="213" y="47"/>
                </a:cubicBezTo>
                <a:cubicBezTo>
                  <a:pt x="214" y="43"/>
                  <a:pt x="214" y="43"/>
                  <a:pt x="214" y="43"/>
                </a:cubicBezTo>
                <a:lnTo>
                  <a:pt x="222" y="44"/>
                </a:lnTo>
                <a:close/>
                <a:moveTo>
                  <a:pt x="226" y="66"/>
                </a:moveTo>
                <a:cubicBezTo>
                  <a:pt x="233" y="42"/>
                  <a:pt x="233" y="42"/>
                  <a:pt x="233" y="42"/>
                </a:cubicBezTo>
                <a:cubicBezTo>
                  <a:pt x="231" y="41"/>
                  <a:pt x="229" y="41"/>
                  <a:pt x="227" y="40"/>
                </a:cubicBezTo>
                <a:cubicBezTo>
                  <a:pt x="221" y="64"/>
                  <a:pt x="221" y="64"/>
                  <a:pt x="221" y="64"/>
                </a:cubicBezTo>
                <a:cubicBezTo>
                  <a:pt x="222" y="65"/>
                  <a:pt x="224" y="65"/>
                  <a:pt x="226" y="66"/>
                </a:cubicBezTo>
                <a:moveTo>
                  <a:pt x="241" y="60"/>
                </a:moveTo>
                <a:cubicBezTo>
                  <a:pt x="252" y="49"/>
                  <a:pt x="252" y="49"/>
                  <a:pt x="252" y="49"/>
                </a:cubicBezTo>
                <a:cubicBezTo>
                  <a:pt x="250" y="48"/>
                  <a:pt x="248" y="47"/>
                  <a:pt x="247" y="46"/>
                </a:cubicBezTo>
                <a:cubicBezTo>
                  <a:pt x="243" y="51"/>
                  <a:pt x="243" y="51"/>
                  <a:pt x="243" y="51"/>
                </a:cubicBezTo>
                <a:cubicBezTo>
                  <a:pt x="242" y="53"/>
                  <a:pt x="241" y="54"/>
                  <a:pt x="240" y="55"/>
                </a:cubicBezTo>
                <a:cubicBezTo>
                  <a:pt x="240" y="55"/>
                  <a:pt x="240" y="55"/>
                  <a:pt x="240" y="55"/>
                </a:cubicBezTo>
                <a:cubicBezTo>
                  <a:pt x="240" y="53"/>
                  <a:pt x="240" y="52"/>
                  <a:pt x="240" y="50"/>
                </a:cubicBezTo>
                <a:cubicBezTo>
                  <a:pt x="241" y="44"/>
                  <a:pt x="241" y="44"/>
                  <a:pt x="241" y="44"/>
                </a:cubicBezTo>
                <a:cubicBezTo>
                  <a:pt x="240" y="44"/>
                  <a:pt x="240" y="44"/>
                  <a:pt x="240" y="44"/>
                </a:cubicBezTo>
                <a:cubicBezTo>
                  <a:pt x="238" y="43"/>
                  <a:pt x="237" y="43"/>
                  <a:pt x="235" y="42"/>
                </a:cubicBezTo>
                <a:cubicBezTo>
                  <a:pt x="236" y="58"/>
                  <a:pt x="236" y="58"/>
                  <a:pt x="236" y="58"/>
                </a:cubicBezTo>
                <a:cubicBezTo>
                  <a:pt x="232" y="68"/>
                  <a:pt x="232" y="68"/>
                  <a:pt x="232" y="68"/>
                </a:cubicBezTo>
                <a:cubicBezTo>
                  <a:pt x="234" y="68"/>
                  <a:pt x="235" y="69"/>
                  <a:pt x="237" y="70"/>
                </a:cubicBezTo>
                <a:lnTo>
                  <a:pt x="241" y="60"/>
                </a:lnTo>
                <a:close/>
                <a:moveTo>
                  <a:pt x="258" y="57"/>
                </a:moveTo>
                <a:cubicBezTo>
                  <a:pt x="258" y="58"/>
                  <a:pt x="257" y="60"/>
                  <a:pt x="257" y="62"/>
                </a:cubicBezTo>
                <a:cubicBezTo>
                  <a:pt x="255" y="66"/>
                  <a:pt x="255" y="66"/>
                  <a:pt x="255" y="66"/>
                </a:cubicBezTo>
                <a:cubicBezTo>
                  <a:pt x="252" y="64"/>
                  <a:pt x="252" y="64"/>
                  <a:pt x="252" y="64"/>
                </a:cubicBezTo>
                <a:cubicBezTo>
                  <a:pt x="255" y="61"/>
                  <a:pt x="255" y="61"/>
                  <a:pt x="255" y="61"/>
                </a:cubicBezTo>
                <a:cubicBezTo>
                  <a:pt x="256" y="60"/>
                  <a:pt x="257" y="58"/>
                  <a:pt x="258" y="57"/>
                </a:cubicBezTo>
                <a:close/>
                <a:moveTo>
                  <a:pt x="257" y="80"/>
                </a:moveTo>
                <a:cubicBezTo>
                  <a:pt x="264" y="54"/>
                  <a:pt x="264" y="54"/>
                  <a:pt x="264" y="54"/>
                </a:cubicBezTo>
                <a:cubicBezTo>
                  <a:pt x="262" y="53"/>
                  <a:pt x="259" y="52"/>
                  <a:pt x="257" y="51"/>
                </a:cubicBezTo>
                <a:cubicBezTo>
                  <a:pt x="240" y="71"/>
                  <a:pt x="240" y="71"/>
                  <a:pt x="240" y="71"/>
                </a:cubicBezTo>
                <a:cubicBezTo>
                  <a:pt x="242" y="71"/>
                  <a:pt x="244" y="72"/>
                  <a:pt x="246" y="73"/>
                </a:cubicBezTo>
                <a:cubicBezTo>
                  <a:pt x="249" y="69"/>
                  <a:pt x="249" y="69"/>
                  <a:pt x="249" y="69"/>
                </a:cubicBezTo>
                <a:cubicBezTo>
                  <a:pt x="254" y="71"/>
                  <a:pt x="254" y="71"/>
                  <a:pt x="254" y="71"/>
                </a:cubicBezTo>
                <a:cubicBezTo>
                  <a:pt x="252" y="77"/>
                  <a:pt x="252" y="77"/>
                  <a:pt x="252" y="77"/>
                </a:cubicBezTo>
                <a:cubicBezTo>
                  <a:pt x="254" y="77"/>
                  <a:pt x="256" y="78"/>
                  <a:pt x="257" y="80"/>
                </a:cubicBezTo>
                <a:moveTo>
                  <a:pt x="272" y="91"/>
                </a:moveTo>
                <a:cubicBezTo>
                  <a:pt x="287" y="70"/>
                  <a:pt x="287" y="70"/>
                  <a:pt x="287" y="70"/>
                </a:cubicBezTo>
                <a:cubicBezTo>
                  <a:pt x="286" y="69"/>
                  <a:pt x="285" y="68"/>
                  <a:pt x="283" y="67"/>
                </a:cubicBezTo>
                <a:cubicBezTo>
                  <a:pt x="280" y="72"/>
                  <a:pt x="280" y="72"/>
                  <a:pt x="280" y="72"/>
                </a:cubicBezTo>
                <a:cubicBezTo>
                  <a:pt x="277" y="75"/>
                  <a:pt x="276" y="78"/>
                  <a:pt x="274" y="81"/>
                </a:cubicBezTo>
                <a:cubicBezTo>
                  <a:pt x="274" y="81"/>
                  <a:pt x="274" y="81"/>
                  <a:pt x="274" y="81"/>
                </a:cubicBezTo>
                <a:cubicBezTo>
                  <a:pt x="275" y="78"/>
                  <a:pt x="276" y="74"/>
                  <a:pt x="276" y="72"/>
                </a:cubicBezTo>
                <a:cubicBezTo>
                  <a:pt x="278" y="64"/>
                  <a:pt x="278" y="64"/>
                  <a:pt x="278" y="64"/>
                </a:cubicBezTo>
                <a:cubicBezTo>
                  <a:pt x="277" y="62"/>
                  <a:pt x="275" y="61"/>
                  <a:pt x="273" y="60"/>
                </a:cubicBezTo>
                <a:cubicBezTo>
                  <a:pt x="258" y="80"/>
                  <a:pt x="258" y="80"/>
                  <a:pt x="258" y="80"/>
                </a:cubicBezTo>
                <a:cubicBezTo>
                  <a:pt x="260" y="81"/>
                  <a:pt x="261" y="82"/>
                  <a:pt x="262" y="83"/>
                </a:cubicBezTo>
                <a:cubicBezTo>
                  <a:pt x="266" y="78"/>
                  <a:pt x="266" y="78"/>
                  <a:pt x="266" y="78"/>
                </a:cubicBezTo>
                <a:cubicBezTo>
                  <a:pt x="268" y="75"/>
                  <a:pt x="271" y="72"/>
                  <a:pt x="272" y="69"/>
                </a:cubicBezTo>
                <a:cubicBezTo>
                  <a:pt x="273" y="69"/>
                  <a:pt x="273" y="69"/>
                  <a:pt x="273" y="69"/>
                </a:cubicBezTo>
                <a:cubicBezTo>
                  <a:pt x="271" y="72"/>
                  <a:pt x="271" y="76"/>
                  <a:pt x="270" y="78"/>
                </a:cubicBezTo>
                <a:cubicBezTo>
                  <a:pt x="268" y="87"/>
                  <a:pt x="268" y="87"/>
                  <a:pt x="268" y="87"/>
                </a:cubicBezTo>
                <a:cubicBezTo>
                  <a:pt x="269" y="88"/>
                  <a:pt x="271" y="89"/>
                  <a:pt x="272" y="91"/>
                </a:cubicBezTo>
                <a:moveTo>
                  <a:pt x="299" y="90"/>
                </a:moveTo>
                <a:cubicBezTo>
                  <a:pt x="303" y="87"/>
                  <a:pt x="303" y="87"/>
                  <a:pt x="303" y="87"/>
                </a:cubicBezTo>
                <a:cubicBezTo>
                  <a:pt x="303" y="86"/>
                  <a:pt x="302" y="84"/>
                  <a:pt x="300" y="82"/>
                </a:cubicBezTo>
                <a:cubicBezTo>
                  <a:pt x="295" y="77"/>
                  <a:pt x="288" y="76"/>
                  <a:pt x="282" y="83"/>
                </a:cubicBezTo>
                <a:cubicBezTo>
                  <a:pt x="280" y="85"/>
                  <a:pt x="278" y="88"/>
                  <a:pt x="278" y="91"/>
                </a:cubicBezTo>
                <a:cubicBezTo>
                  <a:pt x="278" y="94"/>
                  <a:pt x="279" y="96"/>
                  <a:pt x="282" y="99"/>
                </a:cubicBezTo>
                <a:cubicBezTo>
                  <a:pt x="284" y="101"/>
                  <a:pt x="286" y="103"/>
                  <a:pt x="288" y="103"/>
                </a:cubicBezTo>
                <a:cubicBezTo>
                  <a:pt x="297" y="94"/>
                  <a:pt x="297" y="94"/>
                  <a:pt x="297" y="94"/>
                </a:cubicBezTo>
                <a:cubicBezTo>
                  <a:pt x="292" y="88"/>
                  <a:pt x="292" y="88"/>
                  <a:pt x="292" y="88"/>
                </a:cubicBezTo>
                <a:cubicBezTo>
                  <a:pt x="288" y="92"/>
                  <a:pt x="288" y="92"/>
                  <a:pt x="288" y="92"/>
                </a:cubicBezTo>
                <a:cubicBezTo>
                  <a:pt x="290" y="94"/>
                  <a:pt x="290" y="94"/>
                  <a:pt x="290" y="94"/>
                </a:cubicBezTo>
                <a:cubicBezTo>
                  <a:pt x="287" y="97"/>
                  <a:pt x="287" y="97"/>
                  <a:pt x="287" y="97"/>
                </a:cubicBezTo>
                <a:cubicBezTo>
                  <a:pt x="286" y="97"/>
                  <a:pt x="286" y="96"/>
                  <a:pt x="285" y="96"/>
                </a:cubicBezTo>
                <a:cubicBezTo>
                  <a:pt x="283" y="94"/>
                  <a:pt x="283" y="90"/>
                  <a:pt x="286" y="87"/>
                </a:cubicBezTo>
                <a:cubicBezTo>
                  <a:pt x="290" y="83"/>
                  <a:pt x="294" y="83"/>
                  <a:pt x="296" y="86"/>
                </a:cubicBezTo>
                <a:cubicBezTo>
                  <a:pt x="298" y="87"/>
                  <a:pt x="298" y="89"/>
                  <a:pt x="299" y="90"/>
                </a:cubicBezTo>
                <a:moveTo>
                  <a:pt x="311" y="119"/>
                </a:moveTo>
                <a:cubicBezTo>
                  <a:pt x="322" y="111"/>
                  <a:pt x="322" y="111"/>
                  <a:pt x="322" y="111"/>
                </a:cubicBezTo>
                <a:cubicBezTo>
                  <a:pt x="321" y="110"/>
                  <a:pt x="321" y="108"/>
                  <a:pt x="320" y="107"/>
                </a:cubicBezTo>
                <a:cubicBezTo>
                  <a:pt x="320" y="107"/>
                  <a:pt x="320" y="107"/>
                  <a:pt x="320" y="107"/>
                </a:cubicBezTo>
                <a:cubicBezTo>
                  <a:pt x="308" y="115"/>
                  <a:pt x="308" y="115"/>
                  <a:pt x="308" y="115"/>
                </a:cubicBezTo>
                <a:cubicBezTo>
                  <a:pt x="304" y="117"/>
                  <a:pt x="302" y="117"/>
                  <a:pt x="301" y="115"/>
                </a:cubicBezTo>
                <a:cubicBezTo>
                  <a:pt x="300" y="114"/>
                  <a:pt x="301" y="112"/>
                  <a:pt x="304" y="109"/>
                </a:cubicBezTo>
                <a:cubicBezTo>
                  <a:pt x="316" y="101"/>
                  <a:pt x="316" y="101"/>
                  <a:pt x="316" y="101"/>
                </a:cubicBezTo>
                <a:cubicBezTo>
                  <a:pt x="315" y="100"/>
                  <a:pt x="314" y="98"/>
                  <a:pt x="313" y="97"/>
                </a:cubicBezTo>
                <a:cubicBezTo>
                  <a:pt x="302" y="104"/>
                  <a:pt x="302" y="104"/>
                  <a:pt x="302" y="104"/>
                </a:cubicBezTo>
                <a:cubicBezTo>
                  <a:pt x="295" y="109"/>
                  <a:pt x="294" y="113"/>
                  <a:pt x="297" y="118"/>
                </a:cubicBezTo>
                <a:cubicBezTo>
                  <a:pt x="300" y="123"/>
                  <a:pt x="305" y="123"/>
                  <a:pt x="311" y="119"/>
                </a:cubicBezTo>
                <a:moveTo>
                  <a:pt x="310" y="142"/>
                </a:moveTo>
                <a:cubicBezTo>
                  <a:pt x="332" y="132"/>
                  <a:pt x="332" y="132"/>
                  <a:pt x="332" y="132"/>
                </a:cubicBezTo>
                <a:cubicBezTo>
                  <a:pt x="332" y="130"/>
                  <a:pt x="331" y="129"/>
                  <a:pt x="331" y="127"/>
                </a:cubicBezTo>
                <a:cubicBezTo>
                  <a:pt x="325" y="130"/>
                  <a:pt x="325" y="130"/>
                  <a:pt x="325" y="130"/>
                </a:cubicBezTo>
                <a:cubicBezTo>
                  <a:pt x="322" y="131"/>
                  <a:pt x="319" y="133"/>
                  <a:pt x="316" y="135"/>
                </a:cubicBezTo>
                <a:cubicBezTo>
                  <a:pt x="316" y="135"/>
                  <a:pt x="316" y="135"/>
                  <a:pt x="316" y="135"/>
                </a:cubicBezTo>
                <a:cubicBezTo>
                  <a:pt x="318" y="133"/>
                  <a:pt x="320" y="130"/>
                  <a:pt x="322" y="128"/>
                </a:cubicBezTo>
                <a:cubicBezTo>
                  <a:pt x="328" y="122"/>
                  <a:pt x="328" y="122"/>
                  <a:pt x="328" y="122"/>
                </a:cubicBezTo>
                <a:cubicBezTo>
                  <a:pt x="327" y="120"/>
                  <a:pt x="326" y="118"/>
                  <a:pt x="325" y="116"/>
                </a:cubicBezTo>
                <a:cubicBezTo>
                  <a:pt x="302" y="127"/>
                  <a:pt x="302" y="127"/>
                  <a:pt x="302" y="127"/>
                </a:cubicBezTo>
                <a:cubicBezTo>
                  <a:pt x="303" y="128"/>
                  <a:pt x="304" y="130"/>
                  <a:pt x="305" y="131"/>
                </a:cubicBezTo>
                <a:cubicBezTo>
                  <a:pt x="310" y="129"/>
                  <a:pt x="310" y="129"/>
                  <a:pt x="310" y="129"/>
                </a:cubicBezTo>
                <a:cubicBezTo>
                  <a:pt x="314" y="127"/>
                  <a:pt x="317" y="125"/>
                  <a:pt x="320" y="124"/>
                </a:cubicBezTo>
                <a:cubicBezTo>
                  <a:pt x="320" y="124"/>
                  <a:pt x="320" y="124"/>
                  <a:pt x="320" y="124"/>
                </a:cubicBezTo>
                <a:cubicBezTo>
                  <a:pt x="318" y="126"/>
                  <a:pt x="315" y="128"/>
                  <a:pt x="313" y="131"/>
                </a:cubicBezTo>
                <a:cubicBezTo>
                  <a:pt x="308" y="137"/>
                  <a:pt x="308" y="137"/>
                  <a:pt x="308" y="137"/>
                </a:cubicBezTo>
                <a:cubicBezTo>
                  <a:pt x="308" y="139"/>
                  <a:pt x="309" y="141"/>
                  <a:pt x="310" y="142"/>
                </a:cubicBezTo>
                <a:moveTo>
                  <a:pt x="312" y="150"/>
                </a:moveTo>
                <a:cubicBezTo>
                  <a:pt x="336" y="142"/>
                  <a:pt x="336" y="142"/>
                  <a:pt x="336" y="142"/>
                </a:cubicBezTo>
                <a:cubicBezTo>
                  <a:pt x="335" y="140"/>
                  <a:pt x="335" y="138"/>
                  <a:pt x="334" y="136"/>
                </a:cubicBezTo>
                <a:cubicBezTo>
                  <a:pt x="311" y="145"/>
                  <a:pt x="311" y="145"/>
                  <a:pt x="311" y="145"/>
                </a:cubicBezTo>
                <a:cubicBezTo>
                  <a:pt x="311" y="146"/>
                  <a:pt x="312" y="148"/>
                  <a:pt x="312" y="150"/>
                </a:cubicBezTo>
                <a:moveTo>
                  <a:pt x="316" y="162"/>
                </a:moveTo>
                <a:cubicBezTo>
                  <a:pt x="341" y="163"/>
                  <a:pt x="341" y="163"/>
                  <a:pt x="341" y="163"/>
                </a:cubicBezTo>
                <a:cubicBezTo>
                  <a:pt x="341" y="161"/>
                  <a:pt x="341" y="159"/>
                  <a:pt x="340" y="157"/>
                </a:cubicBezTo>
                <a:cubicBezTo>
                  <a:pt x="330" y="157"/>
                  <a:pt x="330" y="157"/>
                  <a:pt x="330" y="157"/>
                </a:cubicBezTo>
                <a:cubicBezTo>
                  <a:pt x="327" y="158"/>
                  <a:pt x="324" y="158"/>
                  <a:pt x="321" y="158"/>
                </a:cubicBezTo>
                <a:cubicBezTo>
                  <a:pt x="321" y="158"/>
                  <a:pt x="321" y="158"/>
                  <a:pt x="321" y="158"/>
                </a:cubicBezTo>
                <a:cubicBezTo>
                  <a:pt x="324" y="157"/>
                  <a:pt x="327" y="155"/>
                  <a:pt x="329" y="154"/>
                </a:cubicBezTo>
                <a:cubicBezTo>
                  <a:pt x="338" y="150"/>
                  <a:pt x="338" y="150"/>
                  <a:pt x="338" y="150"/>
                </a:cubicBezTo>
                <a:cubicBezTo>
                  <a:pt x="338" y="149"/>
                  <a:pt x="338" y="149"/>
                  <a:pt x="338" y="149"/>
                </a:cubicBezTo>
                <a:cubicBezTo>
                  <a:pt x="338" y="147"/>
                  <a:pt x="337" y="146"/>
                  <a:pt x="337" y="144"/>
                </a:cubicBezTo>
                <a:cubicBezTo>
                  <a:pt x="314" y="156"/>
                  <a:pt x="314" y="156"/>
                  <a:pt x="314" y="156"/>
                </a:cubicBezTo>
                <a:cubicBezTo>
                  <a:pt x="315" y="158"/>
                  <a:pt x="315" y="160"/>
                  <a:pt x="316" y="162"/>
                </a:cubicBezTo>
                <a:moveTo>
                  <a:pt x="338" y="180"/>
                </a:moveTo>
                <a:cubicBezTo>
                  <a:pt x="343" y="179"/>
                  <a:pt x="343" y="179"/>
                  <a:pt x="343" y="179"/>
                </a:cubicBezTo>
                <a:cubicBezTo>
                  <a:pt x="343" y="178"/>
                  <a:pt x="343" y="176"/>
                  <a:pt x="343" y="174"/>
                </a:cubicBezTo>
                <a:cubicBezTo>
                  <a:pt x="343" y="170"/>
                  <a:pt x="343" y="170"/>
                  <a:pt x="343" y="170"/>
                </a:cubicBezTo>
                <a:cubicBezTo>
                  <a:pt x="342" y="169"/>
                  <a:pt x="342" y="167"/>
                  <a:pt x="342" y="166"/>
                </a:cubicBezTo>
                <a:cubicBezTo>
                  <a:pt x="317" y="169"/>
                  <a:pt x="317" y="169"/>
                  <a:pt x="317" y="169"/>
                </a:cubicBezTo>
                <a:cubicBezTo>
                  <a:pt x="318" y="173"/>
                  <a:pt x="318" y="178"/>
                  <a:pt x="319" y="182"/>
                </a:cubicBezTo>
                <a:cubicBezTo>
                  <a:pt x="324" y="182"/>
                  <a:pt x="324" y="182"/>
                  <a:pt x="324" y="182"/>
                </a:cubicBezTo>
                <a:cubicBezTo>
                  <a:pt x="323" y="174"/>
                  <a:pt x="323" y="174"/>
                  <a:pt x="323" y="174"/>
                </a:cubicBezTo>
                <a:cubicBezTo>
                  <a:pt x="328" y="173"/>
                  <a:pt x="328" y="173"/>
                  <a:pt x="328" y="173"/>
                </a:cubicBezTo>
                <a:cubicBezTo>
                  <a:pt x="328" y="180"/>
                  <a:pt x="328" y="180"/>
                  <a:pt x="328" y="180"/>
                </a:cubicBezTo>
                <a:cubicBezTo>
                  <a:pt x="334" y="180"/>
                  <a:pt x="334" y="180"/>
                  <a:pt x="334" y="180"/>
                </a:cubicBezTo>
                <a:cubicBezTo>
                  <a:pt x="333" y="173"/>
                  <a:pt x="333" y="173"/>
                  <a:pt x="333" y="173"/>
                </a:cubicBezTo>
                <a:cubicBezTo>
                  <a:pt x="337" y="172"/>
                  <a:pt x="337" y="172"/>
                  <a:pt x="337" y="172"/>
                </a:cubicBezTo>
                <a:lnTo>
                  <a:pt x="338" y="180"/>
                </a:lnTo>
                <a:close/>
                <a:moveTo>
                  <a:pt x="339" y="192"/>
                </a:moveTo>
                <a:cubicBezTo>
                  <a:pt x="339" y="194"/>
                  <a:pt x="338" y="195"/>
                  <a:pt x="336" y="195"/>
                </a:cubicBezTo>
                <a:cubicBezTo>
                  <a:pt x="334" y="195"/>
                  <a:pt x="333" y="194"/>
                  <a:pt x="333" y="192"/>
                </a:cubicBezTo>
                <a:cubicBezTo>
                  <a:pt x="333" y="190"/>
                  <a:pt x="333" y="190"/>
                  <a:pt x="333" y="190"/>
                </a:cubicBezTo>
                <a:cubicBezTo>
                  <a:pt x="339" y="190"/>
                  <a:pt x="339" y="190"/>
                  <a:pt x="339" y="190"/>
                </a:cubicBezTo>
                <a:cubicBezTo>
                  <a:pt x="339" y="191"/>
                  <a:pt x="339" y="191"/>
                  <a:pt x="339" y="192"/>
                </a:cubicBezTo>
                <a:moveTo>
                  <a:pt x="342" y="198"/>
                </a:moveTo>
                <a:cubicBezTo>
                  <a:pt x="343" y="197"/>
                  <a:pt x="344" y="197"/>
                  <a:pt x="344" y="195"/>
                </a:cubicBezTo>
                <a:cubicBezTo>
                  <a:pt x="344" y="193"/>
                  <a:pt x="344" y="193"/>
                  <a:pt x="344" y="192"/>
                </a:cubicBezTo>
                <a:cubicBezTo>
                  <a:pt x="344" y="190"/>
                  <a:pt x="344" y="188"/>
                  <a:pt x="344" y="186"/>
                </a:cubicBezTo>
                <a:cubicBezTo>
                  <a:pt x="344" y="186"/>
                  <a:pt x="344" y="185"/>
                  <a:pt x="344" y="185"/>
                </a:cubicBezTo>
                <a:cubicBezTo>
                  <a:pt x="319" y="185"/>
                  <a:pt x="319" y="185"/>
                  <a:pt x="319" y="185"/>
                </a:cubicBezTo>
                <a:cubicBezTo>
                  <a:pt x="319" y="186"/>
                  <a:pt x="319" y="188"/>
                  <a:pt x="319" y="190"/>
                </a:cubicBezTo>
                <a:cubicBezTo>
                  <a:pt x="328" y="190"/>
                  <a:pt x="328" y="190"/>
                  <a:pt x="328" y="190"/>
                </a:cubicBezTo>
                <a:cubicBezTo>
                  <a:pt x="328" y="191"/>
                  <a:pt x="328" y="191"/>
                  <a:pt x="328" y="191"/>
                </a:cubicBezTo>
                <a:cubicBezTo>
                  <a:pt x="328" y="193"/>
                  <a:pt x="327" y="193"/>
                  <a:pt x="324" y="194"/>
                </a:cubicBezTo>
                <a:cubicBezTo>
                  <a:pt x="321" y="194"/>
                  <a:pt x="320" y="195"/>
                  <a:pt x="319" y="195"/>
                </a:cubicBezTo>
                <a:cubicBezTo>
                  <a:pt x="319" y="197"/>
                  <a:pt x="318" y="199"/>
                  <a:pt x="318" y="201"/>
                </a:cubicBezTo>
                <a:cubicBezTo>
                  <a:pt x="319" y="200"/>
                  <a:pt x="323" y="200"/>
                  <a:pt x="326" y="199"/>
                </a:cubicBezTo>
                <a:cubicBezTo>
                  <a:pt x="328" y="199"/>
                  <a:pt x="329" y="198"/>
                  <a:pt x="330" y="197"/>
                </a:cubicBezTo>
                <a:cubicBezTo>
                  <a:pt x="330" y="197"/>
                  <a:pt x="330" y="197"/>
                  <a:pt x="330" y="197"/>
                </a:cubicBezTo>
                <a:cubicBezTo>
                  <a:pt x="331" y="198"/>
                  <a:pt x="333" y="200"/>
                  <a:pt x="336" y="200"/>
                </a:cubicBezTo>
                <a:cubicBezTo>
                  <a:pt x="339" y="200"/>
                  <a:pt x="341" y="200"/>
                  <a:pt x="342" y="198"/>
                </a:cubicBezTo>
                <a:moveTo>
                  <a:pt x="340" y="219"/>
                </a:moveTo>
                <a:cubicBezTo>
                  <a:pt x="341" y="217"/>
                  <a:pt x="342" y="216"/>
                  <a:pt x="342" y="213"/>
                </a:cubicBezTo>
                <a:cubicBezTo>
                  <a:pt x="343" y="208"/>
                  <a:pt x="340" y="205"/>
                  <a:pt x="336" y="204"/>
                </a:cubicBezTo>
                <a:cubicBezTo>
                  <a:pt x="332" y="204"/>
                  <a:pt x="330" y="206"/>
                  <a:pt x="328" y="209"/>
                </a:cubicBezTo>
                <a:cubicBezTo>
                  <a:pt x="326" y="211"/>
                  <a:pt x="326" y="212"/>
                  <a:pt x="324" y="212"/>
                </a:cubicBezTo>
                <a:cubicBezTo>
                  <a:pt x="323" y="211"/>
                  <a:pt x="323" y="210"/>
                  <a:pt x="323" y="209"/>
                </a:cubicBezTo>
                <a:cubicBezTo>
                  <a:pt x="323" y="207"/>
                  <a:pt x="324" y="205"/>
                  <a:pt x="325" y="204"/>
                </a:cubicBezTo>
                <a:cubicBezTo>
                  <a:pt x="320" y="202"/>
                  <a:pt x="320" y="202"/>
                  <a:pt x="320" y="202"/>
                </a:cubicBezTo>
                <a:cubicBezTo>
                  <a:pt x="319" y="203"/>
                  <a:pt x="318" y="205"/>
                  <a:pt x="317" y="207"/>
                </a:cubicBezTo>
                <a:cubicBezTo>
                  <a:pt x="317" y="213"/>
                  <a:pt x="320" y="217"/>
                  <a:pt x="324" y="217"/>
                </a:cubicBezTo>
                <a:cubicBezTo>
                  <a:pt x="327" y="218"/>
                  <a:pt x="330" y="216"/>
                  <a:pt x="332" y="213"/>
                </a:cubicBezTo>
                <a:cubicBezTo>
                  <a:pt x="334" y="211"/>
                  <a:pt x="334" y="210"/>
                  <a:pt x="336" y="210"/>
                </a:cubicBezTo>
                <a:cubicBezTo>
                  <a:pt x="337" y="210"/>
                  <a:pt x="337" y="211"/>
                  <a:pt x="337" y="213"/>
                </a:cubicBezTo>
                <a:cubicBezTo>
                  <a:pt x="337" y="215"/>
                  <a:pt x="336" y="216"/>
                  <a:pt x="335" y="217"/>
                </a:cubicBezTo>
                <a:lnTo>
                  <a:pt x="340" y="219"/>
                </a:lnTo>
                <a:close/>
                <a:moveTo>
                  <a:pt x="314" y="223"/>
                </a:moveTo>
                <a:cubicBezTo>
                  <a:pt x="339" y="229"/>
                  <a:pt x="339" y="229"/>
                  <a:pt x="339" y="229"/>
                </a:cubicBezTo>
                <a:cubicBezTo>
                  <a:pt x="340" y="224"/>
                  <a:pt x="340" y="224"/>
                  <a:pt x="340" y="224"/>
                </a:cubicBezTo>
                <a:cubicBezTo>
                  <a:pt x="316" y="218"/>
                  <a:pt x="316" y="218"/>
                  <a:pt x="316" y="218"/>
                </a:cubicBezTo>
                <a:cubicBezTo>
                  <a:pt x="315" y="220"/>
                  <a:pt x="315" y="222"/>
                  <a:pt x="314" y="223"/>
                </a:cubicBezTo>
                <a:moveTo>
                  <a:pt x="327" y="246"/>
                </a:moveTo>
                <a:cubicBezTo>
                  <a:pt x="332" y="248"/>
                  <a:pt x="332" y="248"/>
                  <a:pt x="332" y="248"/>
                </a:cubicBezTo>
                <a:cubicBezTo>
                  <a:pt x="333" y="247"/>
                  <a:pt x="333" y="246"/>
                  <a:pt x="334" y="245"/>
                </a:cubicBezTo>
                <a:cubicBezTo>
                  <a:pt x="337" y="237"/>
                  <a:pt x="337" y="237"/>
                  <a:pt x="337" y="237"/>
                </a:cubicBezTo>
                <a:cubicBezTo>
                  <a:pt x="337" y="235"/>
                  <a:pt x="337" y="234"/>
                  <a:pt x="338" y="233"/>
                </a:cubicBezTo>
                <a:cubicBezTo>
                  <a:pt x="332" y="231"/>
                  <a:pt x="332" y="231"/>
                  <a:pt x="332" y="231"/>
                </a:cubicBezTo>
                <a:cubicBezTo>
                  <a:pt x="331" y="236"/>
                  <a:pt x="331" y="236"/>
                  <a:pt x="331" y="236"/>
                </a:cubicBezTo>
                <a:cubicBezTo>
                  <a:pt x="312" y="230"/>
                  <a:pt x="312" y="230"/>
                  <a:pt x="312" y="230"/>
                </a:cubicBezTo>
                <a:cubicBezTo>
                  <a:pt x="312" y="232"/>
                  <a:pt x="311" y="233"/>
                  <a:pt x="311" y="235"/>
                </a:cubicBezTo>
                <a:cubicBezTo>
                  <a:pt x="329" y="241"/>
                  <a:pt x="329" y="241"/>
                  <a:pt x="329" y="241"/>
                </a:cubicBezTo>
                <a:lnTo>
                  <a:pt x="327" y="246"/>
                </a:lnTo>
                <a:close/>
                <a:moveTo>
                  <a:pt x="313" y="255"/>
                </a:moveTo>
                <a:cubicBezTo>
                  <a:pt x="323" y="268"/>
                  <a:pt x="323" y="268"/>
                  <a:pt x="323" y="268"/>
                </a:cubicBezTo>
                <a:cubicBezTo>
                  <a:pt x="324" y="266"/>
                  <a:pt x="325" y="265"/>
                  <a:pt x="325" y="263"/>
                </a:cubicBezTo>
                <a:cubicBezTo>
                  <a:pt x="326" y="262"/>
                  <a:pt x="326" y="262"/>
                  <a:pt x="326" y="262"/>
                </a:cubicBezTo>
                <a:cubicBezTo>
                  <a:pt x="321" y="258"/>
                  <a:pt x="321" y="258"/>
                  <a:pt x="321" y="258"/>
                </a:cubicBezTo>
                <a:cubicBezTo>
                  <a:pt x="320" y="257"/>
                  <a:pt x="319" y="256"/>
                  <a:pt x="318" y="255"/>
                </a:cubicBezTo>
                <a:cubicBezTo>
                  <a:pt x="318" y="255"/>
                  <a:pt x="318" y="255"/>
                  <a:pt x="318" y="255"/>
                </a:cubicBezTo>
                <a:cubicBezTo>
                  <a:pt x="319" y="255"/>
                  <a:pt x="321" y="256"/>
                  <a:pt x="323" y="256"/>
                </a:cubicBezTo>
                <a:cubicBezTo>
                  <a:pt x="329" y="257"/>
                  <a:pt x="329" y="257"/>
                  <a:pt x="329" y="257"/>
                </a:cubicBezTo>
                <a:cubicBezTo>
                  <a:pt x="329" y="256"/>
                  <a:pt x="329" y="256"/>
                  <a:pt x="329" y="256"/>
                </a:cubicBezTo>
                <a:cubicBezTo>
                  <a:pt x="330" y="254"/>
                  <a:pt x="330" y="253"/>
                  <a:pt x="331" y="251"/>
                </a:cubicBezTo>
                <a:cubicBezTo>
                  <a:pt x="315" y="250"/>
                  <a:pt x="315" y="250"/>
                  <a:pt x="315" y="250"/>
                </a:cubicBezTo>
                <a:cubicBezTo>
                  <a:pt x="306" y="246"/>
                  <a:pt x="306" y="246"/>
                  <a:pt x="306" y="246"/>
                </a:cubicBezTo>
                <a:cubicBezTo>
                  <a:pt x="305" y="247"/>
                  <a:pt x="305" y="249"/>
                  <a:pt x="304" y="251"/>
                </a:cubicBezTo>
                <a:lnTo>
                  <a:pt x="313" y="255"/>
                </a:lnTo>
                <a:close/>
                <a:moveTo>
                  <a:pt x="308" y="269"/>
                </a:moveTo>
                <a:cubicBezTo>
                  <a:pt x="313" y="272"/>
                  <a:pt x="317" y="273"/>
                  <a:pt x="320" y="273"/>
                </a:cubicBezTo>
                <a:cubicBezTo>
                  <a:pt x="320" y="272"/>
                  <a:pt x="321" y="271"/>
                  <a:pt x="322" y="270"/>
                </a:cubicBezTo>
                <a:cubicBezTo>
                  <a:pt x="319" y="269"/>
                  <a:pt x="315" y="268"/>
                  <a:pt x="310" y="265"/>
                </a:cubicBezTo>
                <a:cubicBezTo>
                  <a:pt x="305" y="262"/>
                  <a:pt x="302" y="259"/>
                  <a:pt x="301" y="256"/>
                </a:cubicBezTo>
                <a:cubicBezTo>
                  <a:pt x="301" y="256"/>
                  <a:pt x="301" y="256"/>
                  <a:pt x="301" y="256"/>
                </a:cubicBezTo>
                <a:cubicBezTo>
                  <a:pt x="300" y="257"/>
                  <a:pt x="299" y="258"/>
                  <a:pt x="299" y="259"/>
                </a:cubicBezTo>
                <a:cubicBezTo>
                  <a:pt x="300" y="262"/>
                  <a:pt x="303" y="265"/>
                  <a:pt x="308" y="269"/>
                </a:cubicBezTo>
                <a:moveTo>
                  <a:pt x="355" y="190"/>
                </a:moveTo>
                <a:cubicBezTo>
                  <a:pt x="355" y="281"/>
                  <a:pt x="281" y="356"/>
                  <a:pt x="190" y="356"/>
                </a:cubicBezTo>
                <a:cubicBezTo>
                  <a:pt x="98" y="356"/>
                  <a:pt x="24" y="281"/>
                  <a:pt x="24" y="190"/>
                </a:cubicBezTo>
                <a:cubicBezTo>
                  <a:pt x="24" y="98"/>
                  <a:pt x="98" y="24"/>
                  <a:pt x="190" y="24"/>
                </a:cubicBezTo>
                <a:cubicBezTo>
                  <a:pt x="281" y="24"/>
                  <a:pt x="355" y="98"/>
                  <a:pt x="355" y="190"/>
                </a:cubicBezTo>
                <a:moveTo>
                  <a:pt x="366" y="162"/>
                </a:moveTo>
                <a:cubicBezTo>
                  <a:pt x="357" y="152"/>
                  <a:pt x="357" y="152"/>
                  <a:pt x="357" y="152"/>
                </a:cubicBezTo>
                <a:cubicBezTo>
                  <a:pt x="361" y="141"/>
                  <a:pt x="361" y="141"/>
                  <a:pt x="361" y="141"/>
                </a:cubicBezTo>
                <a:cubicBezTo>
                  <a:pt x="351" y="132"/>
                  <a:pt x="351" y="132"/>
                  <a:pt x="351" y="132"/>
                </a:cubicBezTo>
                <a:cubicBezTo>
                  <a:pt x="354" y="120"/>
                  <a:pt x="354" y="120"/>
                  <a:pt x="354" y="120"/>
                </a:cubicBezTo>
                <a:cubicBezTo>
                  <a:pt x="343" y="113"/>
                  <a:pt x="343" y="113"/>
                  <a:pt x="343" y="113"/>
                </a:cubicBezTo>
                <a:cubicBezTo>
                  <a:pt x="344" y="100"/>
                  <a:pt x="344" y="100"/>
                  <a:pt x="344" y="100"/>
                </a:cubicBezTo>
                <a:cubicBezTo>
                  <a:pt x="332" y="94"/>
                  <a:pt x="332" y="94"/>
                  <a:pt x="332" y="94"/>
                </a:cubicBezTo>
                <a:cubicBezTo>
                  <a:pt x="332" y="82"/>
                  <a:pt x="332" y="82"/>
                  <a:pt x="332" y="82"/>
                </a:cubicBezTo>
                <a:cubicBezTo>
                  <a:pt x="319" y="77"/>
                  <a:pt x="319" y="77"/>
                  <a:pt x="319" y="77"/>
                </a:cubicBezTo>
                <a:cubicBezTo>
                  <a:pt x="317" y="65"/>
                  <a:pt x="317" y="65"/>
                  <a:pt x="317" y="65"/>
                </a:cubicBezTo>
                <a:cubicBezTo>
                  <a:pt x="305" y="62"/>
                  <a:pt x="305" y="62"/>
                  <a:pt x="305" y="62"/>
                </a:cubicBezTo>
                <a:cubicBezTo>
                  <a:pt x="301" y="50"/>
                  <a:pt x="301" y="50"/>
                  <a:pt x="301" y="50"/>
                </a:cubicBezTo>
                <a:cubicBezTo>
                  <a:pt x="288" y="49"/>
                  <a:pt x="288" y="49"/>
                  <a:pt x="288" y="49"/>
                </a:cubicBezTo>
                <a:cubicBezTo>
                  <a:pt x="283" y="38"/>
                  <a:pt x="283" y="38"/>
                  <a:pt x="283" y="38"/>
                </a:cubicBezTo>
                <a:cubicBezTo>
                  <a:pt x="270" y="38"/>
                  <a:pt x="270" y="38"/>
                  <a:pt x="270" y="38"/>
                </a:cubicBezTo>
                <a:cubicBezTo>
                  <a:pt x="264" y="27"/>
                  <a:pt x="264" y="27"/>
                  <a:pt x="264" y="27"/>
                </a:cubicBezTo>
                <a:cubicBezTo>
                  <a:pt x="251" y="29"/>
                  <a:pt x="251" y="29"/>
                  <a:pt x="251" y="29"/>
                </a:cubicBezTo>
                <a:cubicBezTo>
                  <a:pt x="243" y="19"/>
                  <a:pt x="243" y="19"/>
                  <a:pt x="243" y="19"/>
                </a:cubicBezTo>
                <a:cubicBezTo>
                  <a:pt x="231" y="23"/>
                  <a:pt x="231" y="23"/>
                  <a:pt x="231" y="23"/>
                </a:cubicBezTo>
                <a:cubicBezTo>
                  <a:pt x="222" y="14"/>
                  <a:pt x="222" y="14"/>
                  <a:pt x="222" y="14"/>
                </a:cubicBezTo>
                <a:cubicBezTo>
                  <a:pt x="210" y="19"/>
                  <a:pt x="210" y="19"/>
                  <a:pt x="210" y="19"/>
                </a:cubicBezTo>
                <a:cubicBezTo>
                  <a:pt x="200" y="11"/>
                  <a:pt x="200" y="11"/>
                  <a:pt x="200" y="11"/>
                </a:cubicBezTo>
                <a:cubicBezTo>
                  <a:pt x="189" y="18"/>
                  <a:pt x="189" y="18"/>
                  <a:pt x="189" y="18"/>
                </a:cubicBezTo>
                <a:cubicBezTo>
                  <a:pt x="178" y="11"/>
                  <a:pt x="178" y="11"/>
                  <a:pt x="178" y="11"/>
                </a:cubicBezTo>
                <a:cubicBezTo>
                  <a:pt x="168" y="19"/>
                  <a:pt x="168" y="19"/>
                  <a:pt x="168" y="19"/>
                </a:cubicBezTo>
                <a:cubicBezTo>
                  <a:pt x="156" y="14"/>
                  <a:pt x="156" y="14"/>
                  <a:pt x="156" y="14"/>
                </a:cubicBezTo>
                <a:cubicBezTo>
                  <a:pt x="147" y="23"/>
                  <a:pt x="147" y="23"/>
                  <a:pt x="147" y="23"/>
                </a:cubicBezTo>
                <a:cubicBezTo>
                  <a:pt x="135" y="19"/>
                  <a:pt x="135" y="19"/>
                  <a:pt x="135" y="19"/>
                </a:cubicBezTo>
                <a:cubicBezTo>
                  <a:pt x="127" y="30"/>
                  <a:pt x="127" y="30"/>
                  <a:pt x="127" y="30"/>
                </a:cubicBezTo>
                <a:cubicBezTo>
                  <a:pt x="115" y="27"/>
                  <a:pt x="115" y="27"/>
                  <a:pt x="115" y="27"/>
                </a:cubicBezTo>
                <a:cubicBezTo>
                  <a:pt x="108" y="39"/>
                  <a:pt x="108" y="39"/>
                  <a:pt x="108" y="39"/>
                </a:cubicBezTo>
                <a:cubicBezTo>
                  <a:pt x="95" y="38"/>
                  <a:pt x="95" y="38"/>
                  <a:pt x="95" y="38"/>
                </a:cubicBezTo>
                <a:cubicBezTo>
                  <a:pt x="90" y="50"/>
                  <a:pt x="90" y="50"/>
                  <a:pt x="90" y="50"/>
                </a:cubicBezTo>
                <a:cubicBezTo>
                  <a:pt x="77" y="51"/>
                  <a:pt x="77" y="51"/>
                  <a:pt x="77" y="51"/>
                </a:cubicBezTo>
                <a:cubicBezTo>
                  <a:pt x="73" y="63"/>
                  <a:pt x="73" y="63"/>
                  <a:pt x="73" y="63"/>
                </a:cubicBezTo>
                <a:cubicBezTo>
                  <a:pt x="61" y="65"/>
                  <a:pt x="61" y="65"/>
                  <a:pt x="61" y="65"/>
                </a:cubicBezTo>
                <a:cubicBezTo>
                  <a:pt x="58" y="78"/>
                  <a:pt x="58" y="78"/>
                  <a:pt x="58" y="78"/>
                </a:cubicBezTo>
                <a:cubicBezTo>
                  <a:pt x="47" y="82"/>
                  <a:pt x="47" y="82"/>
                  <a:pt x="47" y="82"/>
                </a:cubicBezTo>
                <a:cubicBezTo>
                  <a:pt x="46" y="95"/>
                  <a:pt x="46" y="95"/>
                  <a:pt x="46" y="95"/>
                </a:cubicBezTo>
                <a:cubicBezTo>
                  <a:pt x="35" y="100"/>
                  <a:pt x="35" y="100"/>
                  <a:pt x="35" y="100"/>
                </a:cubicBezTo>
                <a:cubicBezTo>
                  <a:pt x="35" y="114"/>
                  <a:pt x="35" y="114"/>
                  <a:pt x="35" y="114"/>
                </a:cubicBezTo>
                <a:cubicBezTo>
                  <a:pt x="25" y="120"/>
                  <a:pt x="25" y="120"/>
                  <a:pt x="25" y="120"/>
                </a:cubicBezTo>
                <a:cubicBezTo>
                  <a:pt x="27" y="133"/>
                  <a:pt x="27" y="133"/>
                  <a:pt x="27" y="133"/>
                </a:cubicBezTo>
                <a:cubicBezTo>
                  <a:pt x="18" y="141"/>
                  <a:pt x="18" y="141"/>
                  <a:pt x="18" y="141"/>
                </a:cubicBezTo>
                <a:cubicBezTo>
                  <a:pt x="21" y="153"/>
                  <a:pt x="21" y="153"/>
                  <a:pt x="21" y="153"/>
                </a:cubicBezTo>
                <a:cubicBezTo>
                  <a:pt x="13" y="162"/>
                  <a:pt x="13" y="162"/>
                  <a:pt x="13" y="162"/>
                </a:cubicBezTo>
                <a:cubicBezTo>
                  <a:pt x="18" y="174"/>
                  <a:pt x="18" y="174"/>
                  <a:pt x="18" y="174"/>
                </a:cubicBezTo>
                <a:cubicBezTo>
                  <a:pt x="11" y="184"/>
                  <a:pt x="11" y="184"/>
                  <a:pt x="11" y="184"/>
                </a:cubicBezTo>
                <a:cubicBezTo>
                  <a:pt x="18" y="196"/>
                  <a:pt x="18" y="196"/>
                  <a:pt x="18" y="196"/>
                </a:cubicBezTo>
                <a:cubicBezTo>
                  <a:pt x="11" y="206"/>
                  <a:pt x="11" y="206"/>
                  <a:pt x="11" y="206"/>
                </a:cubicBezTo>
                <a:cubicBezTo>
                  <a:pt x="20" y="217"/>
                  <a:pt x="20" y="217"/>
                  <a:pt x="20" y="217"/>
                </a:cubicBezTo>
                <a:cubicBezTo>
                  <a:pt x="15" y="228"/>
                  <a:pt x="15" y="228"/>
                  <a:pt x="15" y="228"/>
                </a:cubicBezTo>
                <a:cubicBezTo>
                  <a:pt x="24" y="237"/>
                  <a:pt x="24" y="237"/>
                  <a:pt x="24" y="237"/>
                </a:cubicBezTo>
                <a:cubicBezTo>
                  <a:pt x="21" y="249"/>
                  <a:pt x="21" y="249"/>
                  <a:pt x="21" y="249"/>
                </a:cubicBezTo>
                <a:cubicBezTo>
                  <a:pt x="31" y="257"/>
                  <a:pt x="31" y="257"/>
                  <a:pt x="31" y="257"/>
                </a:cubicBezTo>
                <a:cubicBezTo>
                  <a:pt x="29" y="269"/>
                  <a:pt x="29" y="269"/>
                  <a:pt x="29" y="269"/>
                </a:cubicBezTo>
                <a:cubicBezTo>
                  <a:pt x="41" y="276"/>
                  <a:pt x="41" y="276"/>
                  <a:pt x="41" y="276"/>
                </a:cubicBezTo>
                <a:cubicBezTo>
                  <a:pt x="40" y="288"/>
                  <a:pt x="40" y="288"/>
                  <a:pt x="40" y="288"/>
                </a:cubicBezTo>
                <a:cubicBezTo>
                  <a:pt x="52" y="294"/>
                  <a:pt x="52" y="294"/>
                  <a:pt x="52" y="294"/>
                </a:cubicBezTo>
                <a:cubicBezTo>
                  <a:pt x="54" y="306"/>
                  <a:pt x="54" y="306"/>
                  <a:pt x="54" y="306"/>
                </a:cubicBezTo>
                <a:cubicBezTo>
                  <a:pt x="66" y="310"/>
                  <a:pt x="66" y="310"/>
                  <a:pt x="66" y="310"/>
                </a:cubicBezTo>
                <a:cubicBezTo>
                  <a:pt x="69" y="322"/>
                  <a:pt x="69" y="322"/>
                  <a:pt x="69" y="322"/>
                </a:cubicBezTo>
                <a:cubicBezTo>
                  <a:pt x="82" y="324"/>
                  <a:pt x="82" y="324"/>
                  <a:pt x="82" y="324"/>
                </a:cubicBezTo>
                <a:cubicBezTo>
                  <a:pt x="86" y="336"/>
                  <a:pt x="86" y="336"/>
                  <a:pt x="86" y="336"/>
                </a:cubicBezTo>
                <a:cubicBezTo>
                  <a:pt x="99" y="336"/>
                  <a:pt x="99" y="336"/>
                  <a:pt x="99" y="336"/>
                </a:cubicBezTo>
                <a:cubicBezTo>
                  <a:pt x="105" y="347"/>
                  <a:pt x="105" y="347"/>
                  <a:pt x="105" y="347"/>
                </a:cubicBezTo>
                <a:cubicBezTo>
                  <a:pt x="118" y="346"/>
                  <a:pt x="118" y="346"/>
                  <a:pt x="118" y="346"/>
                </a:cubicBezTo>
                <a:cubicBezTo>
                  <a:pt x="125" y="356"/>
                  <a:pt x="125" y="356"/>
                  <a:pt x="125" y="356"/>
                </a:cubicBezTo>
                <a:cubicBezTo>
                  <a:pt x="138" y="354"/>
                  <a:pt x="138" y="354"/>
                  <a:pt x="138" y="354"/>
                </a:cubicBezTo>
                <a:cubicBezTo>
                  <a:pt x="146" y="363"/>
                  <a:pt x="146" y="363"/>
                  <a:pt x="146" y="363"/>
                </a:cubicBezTo>
                <a:cubicBezTo>
                  <a:pt x="158" y="359"/>
                  <a:pt x="158" y="359"/>
                  <a:pt x="158" y="359"/>
                </a:cubicBezTo>
                <a:cubicBezTo>
                  <a:pt x="167" y="367"/>
                  <a:pt x="167" y="367"/>
                  <a:pt x="167" y="367"/>
                </a:cubicBezTo>
                <a:cubicBezTo>
                  <a:pt x="179" y="361"/>
                  <a:pt x="179" y="361"/>
                  <a:pt x="179" y="361"/>
                </a:cubicBezTo>
                <a:cubicBezTo>
                  <a:pt x="189" y="368"/>
                  <a:pt x="189" y="368"/>
                  <a:pt x="189" y="368"/>
                </a:cubicBezTo>
                <a:cubicBezTo>
                  <a:pt x="200" y="361"/>
                  <a:pt x="200" y="361"/>
                  <a:pt x="200" y="361"/>
                </a:cubicBezTo>
                <a:cubicBezTo>
                  <a:pt x="211" y="367"/>
                  <a:pt x="211" y="367"/>
                  <a:pt x="211" y="367"/>
                </a:cubicBezTo>
                <a:cubicBezTo>
                  <a:pt x="221" y="359"/>
                  <a:pt x="221" y="359"/>
                  <a:pt x="221" y="359"/>
                </a:cubicBezTo>
                <a:cubicBezTo>
                  <a:pt x="233" y="363"/>
                  <a:pt x="233" y="363"/>
                  <a:pt x="233" y="363"/>
                </a:cubicBezTo>
                <a:cubicBezTo>
                  <a:pt x="242" y="353"/>
                  <a:pt x="242" y="353"/>
                  <a:pt x="242" y="353"/>
                </a:cubicBezTo>
                <a:cubicBezTo>
                  <a:pt x="254" y="356"/>
                  <a:pt x="254" y="356"/>
                  <a:pt x="254" y="356"/>
                </a:cubicBezTo>
                <a:cubicBezTo>
                  <a:pt x="262" y="346"/>
                  <a:pt x="262" y="346"/>
                  <a:pt x="262" y="346"/>
                </a:cubicBezTo>
                <a:cubicBezTo>
                  <a:pt x="274" y="347"/>
                  <a:pt x="274" y="347"/>
                  <a:pt x="274" y="347"/>
                </a:cubicBezTo>
                <a:cubicBezTo>
                  <a:pt x="280" y="336"/>
                  <a:pt x="280" y="336"/>
                  <a:pt x="280" y="336"/>
                </a:cubicBezTo>
                <a:cubicBezTo>
                  <a:pt x="293" y="336"/>
                  <a:pt x="293" y="336"/>
                  <a:pt x="293" y="336"/>
                </a:cubicBezTo>
                <a:cubicBezTo>
                  <a:pt x="297" y="323"/>
                  <a:pt x="297" y="323"/>
                  <a:pt x="297" y="323"/>
                </a:cubicBezTo>
                <a:cubicBezTo>
                  <a:pt x="310" y="322"/>
                  <a:pt x="310" y="322"/>
                  <a:pt x="310" y="322"/>
                </a:cubicBezTo>
                <a:cubicBezTo>
                  <a:pt x="313" y="309"/>
                  <a:pt x="313" y="309"/>
                  <a:pt x="313" y="309"/>
                </a:cubicBezTo>
                <a:cubicBezTo>
                  <a:pt x="325" y="306"/>
                  <a:pt x="325" y="306"/>
                  <a:pt x="325" y="306"/>
                </a:cubicBezTo>
                <a:cubicBezTo>
                  <a:pt x="327" y="293"/>
                  <a:pt x="327" y="293"/>
                  <a:pt x="327" y="293"/>
                </a:cubicBezTo>
                <a:cubicBezTo>
                  <a:pt x="338" y="288"/>
                  <a:pt x="338" y="288"/>
                  <a:pt x="338" y="288"/>
                </a:cubicBezTo>
                <a:cubicBezTo>
                  <a:pt x="338" y="275"/>
                  <a:pt x="338" y="275"/>
                  <a:pt x="338" y="275"/>
                </a:cubicBezTo>
                <a:cubicBezTo>
                  <a:pt x="349" y="269"/>
                  <a:pt x="349" y="269"/>
                  <a:pt x="349" y="269"/>
                </a:cubicBezTo>
                <a:cubicBezTo>
                  <a:pt x="348" y="256"/>
                  <a:pt x="348" y="256"/>
                  <a:pt x="348" y="256"/>
                </a:cubicBezTo>
                <a:cubicBezTo>
                  <a:pt x="358" y="249"/>
                  <a:pt x="358" y="249"/>
                  <a:pt x="358" y="249"/>
                </a:cubicBezTo>
                <a:cubicBezTo>
                  <a:pt x="355" y="236"/>
                  <a:pt x="355" y="236"/>
                  <a:pt x="355" y="236"/>
                </a:cubicBezTo>
                <a:cubicBezTo>
                  <a:pt x="364" y="228"/>
                  <a:pt x="364" y="228"/>
                  <a:pt x="364" y="228"/>
                </a:cubicBezTo>
                <a:cubicBezTo>
                  <a:pt x="359" y="216"/>
                  <a:pt x="359" y="216"/>
                  <a:pt x="359" y="216"/>
                </a:cubicBezTo>
                <a:cubicBezTo>
                  <a:pt x="367" y="206"/>
                  <a:pt x="367" y="206"/>
                  <a:pt x="367" y="206"/>
                </a:cubicBezTo>
                <a:cubicBezTo>
                  <a:pt x="361" y="194"/>
                  <a:pt x="361" y="194"/>
                  <a:pt x="361" y="194"/>
                </a:cubicBezTo>
                <a:cubicBezTo>
                  <a:pt x="368" y="184"/>
                  <a:pt x="368" y="184"/>
                  <a:pt x="368" y="184"/>
                </a:cubicBezTo>
                <a:cubicBezTo>
                  <a:pt x="360" y="173"/>
                  <a:pt x="360" y="173"/>
                  <a:pt x="360" y="173"/>
                </a:cubicBezTo>
                <a:lnTo>
                  <a:pt x="366" y="162"/>
                </a:lnTo>
                <a:close/>
                <a:moveTo>
                  <a:pt x="362" y="151"/>
                </a:moveTo>
                <a:cubicBezTo>
                  <a:pt x="371" y="162"/>
                  <a:pt x="371" y="162"/>
                  <a:pt x="371" y="162"/>
                </a:cubicBezTo>
                <a:cubicBezTo>
                  <a:pt x="365" y="173"/>
                  <a:pt x="365" y="173"/>
                  <a:pt x="365" y="173"/>
                </a:cubicBezTo>
                <a:cubicBezTo>
                  <a:pt x="373" y="184"/>
                  <a:pt x="373" y="184"/>
                  <a:pt x="373" y="184"/>
                </a:cubicBezTo>
                <a:cubicBezTo>
                  <a:pt x="366" y="195"/>
                  <a:pt x="366" y="195"/>
                  <a:pt x="366" y="195"/>
                </a:cubicBezTo>
                <a:cubicBezTo>
                  <a:pt x="372" y="207"/>
                  <a:pt x="372" y="207"/>
                  <a:pt x="372" y="207"/>
                </a:cubicBezTo>
                <a:cubicBezTo>
                  <a:pt x="364" y="216"/>
                  <a:pt x="364" y="216"/>
                  <a:pt x="364" y="216"/>
                </a:cubicBezTo>
                <a:cubicBezTo>
                  <a:pt x="369" y="229"/>
                  <a:pt x="369" y="229"/>
                  <a:pt x="369" y="229"/>
                </a:cubicBezTo>
                <a:cubicBezTo>
                  <a:pt x="360" y="238"/>
                  <a:pt x="360" y="238"/>
                  <a:pt x="360" y="238"/>
                </a:cubicBezTo>
                <a:cubicBezTo>
                  <a:pt x="363" y="251"/>
                  <a:pt x="363" y="251"/>
                  <a:pt x="363" y="251"/>
                </a:cubicBezTo>
                <a:cubicBezTo>
                  <a:pt x="352" y="258"/>
                  <a:pt x="352" y="258"/>
                  <a:pt x="352" y="258"/>
                </a:cubicBezTo>
                <a:cubicBezTo>
                  <a:pt x="354" y="272"/>
                  <a:pt x="354" y="272"/>
                  <a:pt x="354" y="272"/>
                </a:cubicBezTo>
                <a:cubicBezTo>
                  <a:pt x="343" y="278"/>
                  <a:pt x="343" y="278"/>
                  <a:pt x="343" y="278"/>
                </a:cubicBezTo>
                <a:cubicBezTo>
                  <a:pt x="343" y="291"/>
                  <a:pt x="343" y="291"/>
                  <a:pt x="343" y="291"/>
                </a:cubicBezTo>
                <a:cubicBezTo>
                  <a:pt x="331" y="296"/>
                  <a:pt x="331" y="296"/>
                  <a:pt x="331" y="296"/>
                </a:cubicBezTo>
                <a:cubicBezTo>
                  <a:pt x="329" y="309"/>
                  <a:pt x="329" y="309"/>
                  <a:pt x="329" y="309"/>
                </a:cubicBezTo>
                <a:cubicBezTo>
                  <a:pt x="317" y="313"/>
                  <a:pt x="317" y="313"/>
                  <a:pt x="317" y="313"/>
                </a:cubicBezTo>
                <a:cubicBezTo>
                  <a:pt x="313" y="326"/>
                  <a:pt x="313" y="326"/>
                  <a:pt x="313" y="326"/>
                </a:cubicBezTo>
                <a:cubicBezTo>
                  <a:pt x="301" y="327"/>
                  <a:pt x="301" y="327"/>
                  <a:pt x="301" y="327"/>
                </a:cubicBezTo>
                <a:cubicBezTo>
                  <a:pt x="295" y="340"/>
                  <a:pt x="295" y="340"/>
                  <a:pt x="295" y="340"/>
                </a:cubicBezTo>
                <a:cubicBezTo>
                  <a:pt x="283" y="340"/>
                  <a:pt x="283" y="340"/>
                  <a:pt x="283" y="340"/>
                </a:cubicBezTo>
                <a:cubicBezTo>
                  <a:pt x="276" y="352"/>
                  <a:pt x="276" y="352"/>
                  <a:pt x="276" y="352"/>
                </a:cubicBezTo>
                <a:cubicBezTo>
                  <a:pt x="264" y="350"/>
                  <a:pt x="264" y="350"/>
                  <a:pt x="264" y="350"/>
                </a:cubicBezTo>
                <a:cubicBezTo>
                  <a:pt x="256" y="361"/>
                  <a:pt x="256" y="361"/>
                  <a:pt x="256" y="361"/>
                </a:cubicBezTo>
                <a:cubicBezTo>
                  <a:pt x="243" y="358"/>
                  <a:pt x="243" y="358"/>
                  <a:pt x="243" y="358"/>
                </a:cubicBezTo>
                <a:cubicBezTo>
                  <a:pt x="234" y="368"/>
                  <a:pt x="234" y="368"/>
                  <a:pt x="234" y="368"/>
                </a:cubicBezTo>
                <a:cubicBezTo>
                  <a:pt x="222" y="364"/>
                  <a:pt x="222" y="364"/>
                  <a:pt x="222" y="364"/>
                </a:cubicBezTo>
                <a:cubicBezTo>
                  <a:pt x="212" y="372"/>
                  <a:pt x="212" y="372"/>
                  <a:pt x="212" y="372"/>
                </a:cubicBezTo>
                <a:cubicBezTo>
                  <a:pt x="201" y="366"/>
                  <a:pt x="201" y="366"/>
                  <a:pt x="201" y="366"/>
                </a:cubicBezTo>
                <a:cubicBezTo>
                  <a:pt x="189" y="374"/>
                  <a:pt x="189" y="374"/>
                  <a:pt x="189" y="374"/>
                </a:cubicBezTo>
                <a:cubicBezTo>
                  <a:pt x="179" y="366"/>
                  <a:pt x="179" y="366"/>
                  <a:pt x="179" y="366"/>
                </a:cubicBezTo>
                <a:cubicBezTo>
                  <a:pt x="167" y="372"/>
                  <a:pt x="167" y="372"/>
                  <a:pt x="167" y="372"/>
                </a:cubicBezTo>
                <a:cubicBezTo>
                  <a:pt x="157" y="364"/>
                  <a:pt x="157" y="364"/>
                  <a:pt x="157" y="364"/>
                </a:cubicBezTo>
                <a:cubicBezTo>
                  <a:pt x="144" y="368"/>
                  <a:pt x="144" y="368"/>
                  <a:pt x="144" y="368"/>
                </a:cubicBezTo>
                <a:cubicBezTo>
                  <a:pt x="136" y="358"/>
                  <a:pt x="136" y="358"/>
                  <a:pt x="136" y="358"/>
                </a:cubicBezTo>
                <a:cubicBezTo>
                  <a:pt x="123" y="361"/>
                  <a:pt x="123" y="361"/>
                  <a:pt x="123" y="361"/>
                </a:cubicBezTo>
                <a:cubicBezTo>
                  <a:pt x="116" y="351"/>
                  <a:pt x="116" y="351"/>
                  <a:pt x="116" y="351"/>
                </a:cubicBezTo>
                <a:cubicBezTo>
                  <a:pt x="102" y="352"/>
                  <a:pt x="102" y="352"/>
                  <a:pt x="102" y="352"/>
                </a:cubicBezTo>
                <a:cubicBezTo>
                  <a:pt x="97" y="340"/>
                  <a:pt x="97" y="340"/>
                  <a:pt x="97" y="340"/>
                </a:cubicBezTo>
                <a:cubicBezTo>
                  <a:pt x="83" y="340"/>
                  <a:pt x="83" y="340"/>
                  <a:pt x="83" y="340"/>
                </a:cubicBezTo>
                <a:cubicBezTo>
                  <a:pt x="79" y="328"/>
                  <a:pt x="79" y="328"/>
                  <a:pt x="79" y="328"/>
                </a:cubicBezTo>
                <a:cubicBezTo>
                  <a:pt x="65" y="326"/>
                  <a:pt x="65" y="326"/>
                  <a:pt x="65" y="326"/>
                </a:cubicBezTo>
                <a:cubicBezTo>
                  <a:pt x="63" y="313"/>
                  <a:pt x="63" y="313"/>
                  <a:pt x="63" y="313"/>
                </a:cubicBezTo>
                <a:cubicBezTo>
                  <a:pt x="50" y="309"/>
                  <a:pt x="50" y="309"/>
                  <a:pt x="50" y="309"/>
                </a:cubicBezTo>
                <a:cubicBezTo>
                  <a:pt x="48" y="297"/>
                  <a:pt x="48" y="297"/>
                  <a:pt x="48" y="297"/>
                </a:cubicBezTo>
                <a:cubicBezTo>
                  <a:pt x="36" y="291"/>
                  <a:pt x="36" y="291"/>
                  <a:pt x="36" y="291"/>
                </a:cubicBezTo>
                <a:cubicBezTo>
                  <a:pt x="36" y="279"/>
                  <a:pt x="36" y="279"/>
                  <a:pt x="36" y="279"/>
                </a:cubicBezTo>
                <a:cubicBezTo>
                  <a:pt x="25" y="272"/>
                  <a:pt x="25" y="272"/>
                  <a:pt x="25" y="272"/>
                </a:cubicBezTo>
                <a:cubicBezTo>
                  <a:pt x="27" y="259"/>
                  <a:pt x="27" y="259"/>
                  <a:pt x="27" y="259"/>
                </a:cubicBezTo>
                <a:cubicBezTo>
                  <a:pt x="16" y="251"/>
                  <a:pt x="16" y="251"/>
                  <a:pt x="16" y="251"/>
                </a:cubicBezTo>
                <a:cubicBezTo>
                  <a:pt x="19" y="239"/>
                  <a:pt x="19" y="239"/>
                  <a:pt x="19" y="239"/>
                </a:cubicBezTo>
                <a:cubicBezTo>
                  <a:pt x="10" y="229"/>
                  <a:pt x="10" y="229"/>
                  <a:pt x="10" y="229"/>
                </a:cubicBezTo>
                <a:cubicBezTo>
                  <a:pt x="15" y="217"/>
                  <a:pt x="15" y="217"/>
                  <a:pt x="15" y="217"/>
                </a:cubicBezTo>
                <a:cubicBezTo>
                  <a:pt x="6" y="207"/>
                  <a:pt x="6" y="207"/>
                  <a:pt x="6" y="207"/>
                </a:cubicBezTo>
                <a:cubicBezTo>
                  <a:pt x="13" y="196"/>
                  <a:pt x="13" y="196"/>
                  <a:pt x="13" y="196"/>
                </a:cubicBezTo>
                <a:cubicBezTo>
                  <a:pt x="6" y="184"/>
                  <a:pt x="6" y="184"/>
                  <a:pt x="6" y="184"/>
                </a:cubicBezTo>
                <a:cubicBezTo>
                  <a:pt x="13" y="174"/>
                  <a:pt x="13" y="174"/>
                  <a:pt x="13" y="174"/>
                </a:cubicBezTo>
                <a:cubicBezTo>
                  <a:pt x="8" y="161"/>
                  <a:pt x="8" y="161"/>
                  <a:pt x="8" y="161"/>
                </a:cubicBezTo>
                <a:cubicBezTo>
                  <a:pt x="16" y="152"/>
                  <a:pt x="16" y="152"/>
                  <a:pt x="16" y="152"/>
                </a:cubicBezTo>
                <a:cubicBezTo>
                  <a:pt x="12" y="139"/>
                  <a:pt x="12" y="139"/>
                  <a:pt x="12" y="139"/>
                </a:cubicBezTo>
                <a:cubicBezTo>
                  <a:pt x="22" y="131"/>
                  <a:pt x="22" y="131"/>
                  <a:pt x="22" y="131"/>
                </a:cubicBezTo>
                <a:cubicBezTo>
                  <a:pt x="20" y="118"/>
                  <a:pt x="20" y="118"/>
                  <a:pt x="20" y="118"/>
                </a:cubicBezTo>
                <a:cubicBezTo>
                  <a:pt x="31" y="111"/>
                  <a:pt x="31" y="111"/>
                  <a:pt x="31" y="111"/>
                </a:cubicBezTo>
                <a:cubicBezTo>
                  <a:pt x="30" y="98"/>
                  <a:pt x="30" y="98"/>
                  <a:pt x="30" y="98"/>
                </a:cubicBezTo>
                <a:cubicBezTo>
                  <a:pt x="42" y="92"/>
                  <a:pt x="42" y="92"/>
                  <a:pt x="42" y="92"/>
                </a:cubicBezTo>
                <a:cubicBezTo>
                  <a:pt x="43" y="79"/>
                  <a:pt x="43" y="79"/>
                  <a:pt x="43" y="79"/>
                </a:cubicBezTo>
                <a:cubicBezTo>
                  <a:pt x="55" y="75"/>
                  <a:pt x="55" y="75"/>
                  <a:pt x="55" y="75"/>
                </a:cubicBezTo>
                <a:cubicBezTo>
                  <a:pt x="57" y="62"/>
                  <a:pt x="57" y="62"/>
                  <a:pt x="57" y="62"/>
                </a:cubicBezTo>
                <a:cubicBezTo>
                  <a:pt x="70" y="59"/>
                  <a:pt x="70" y="59"/>
                  <a:pt x="70" y="59"/>
                </a:cubicBezTo>
                <a:cubicBezTo>
                  <a:pt x="74" y="46"/>
                  <a:pt x="74" y="46"/>
                  <a:pt x="74" y="46"/>
                </a:cubicBezTo>
                <a:cubicBezTo>
                  <a:pt x="87" y="46"/>
                  <a:pt x="87" y="46"/>
                  <a:pt x="87" y="46"/>
                </a:cubicBezTo>
                <a:cubicBezTo>
                  <a:pt x="93" y="33"/>
                  <a:pt x="93" y="33"/>
                  <a:pt x="93" y="33"/>
                </a:cubicBezTo>
                <a:cubicBezTo>
                  <a:pt x="105" y="34"/>
                  <a:pt x="105" y="34"/>
                  <a:pt x="105" y="34"/>
                </a:cubicBezTo>
                <a:cubicBezTo>
                  <a:pt x="112" y="23"/>
                  <a:pt x="112" y="23"/>
                  <a:pt x="112" y="23"/>
                </a:cubicBezTo>
                <a:cubicBezTo>
                  <a:pt x="125" y="25"/>
                  <a:pt x="125" y="25"/>
                  <a:pt x="125" y="25"/>
                </a:cubicBezTo>
                <a:cubicBezTo>
                  <a:pt x="134" y="14"/>
                  <a:pt x="134" y="14"/>
                  <a:pt x="134" y="14"/>
                </a:cubicBezTo>
                <a:cubicBezTo>
                  <a:pt x="146" y="18"/>
                  <a:pt x="146" y="18"/>
                  <a:pt x="146" y="18"/>
                </a:cubicBezTo>
                <a:cubicBezTo>
                  <a:pt x="156" y="9"/>
                  <a:pt x="156" y="9"/>
                  <a:pt x="156" y="9"/>
                </a:cubicBezTo>
                <a:cubicBezTo>
                  <a:pt x="167" y="14"/>
                  <a:pt x="167" y="14"/>
                  <a:pt x="167" y="14"/>
                </a:cubicBezTo>
                <a:cubicBezTo>
                  <a:pt x="178" y="6"/>
                  <a:pt x="178" y="6"/>
                  <a:pt x="178" y="6"/>
                </a:cubicBezTo>
                <a:cubicBezTo>
                  <a:pt x="189" y="13"/>
                  <a:pt x="189" y="13"/>
                  <a:pt x="189" y="13"/>
                </a:cubicBezTo>
                <a:cubicBezTo>
                  <a:pt x="201" y="6"/>
                  <a:pt x="201" y="6"/>
                  <a:pt x="201" y="6"/>
                </a:cubicBezTo>
                <a:cubicBezTo>
                  <a:pt x="211" y="14"/>
                  <a:pt x="211" y="14"/>
                  <a:pt x="211" y="14"/>
                </a:cubicBezTo>
                <a:cubicBezTo>
                  <a:pt x="223" y="9"/>
                  <a:pt x="223" y="9"/>
                  <a:pt x="223" y="9"/>
                </a:cubicBezTo>
                <a:cubicBezTo>
                  <a:pt x="232" y="18"/>
                  <a:pt x="232" y="18"/>
                  <a:pt x="232" y="18"/>
                </a:cubicBezTo>
                <a:cubicBezTo>
                  <a:pt x="245" y="14"/>
                  <a:pt x="245" y="14"/>
                  <a:pt x="245" y="14"/>
                </a:cubicBezTo>
                <a:cubicBezTo>
                  <a:pt x="253" y="25"/>
                  <a:pt x="253" y="25"/>
                  <a:pt x="253" y="25"/>
                </a:cubicBezTo>
                <a:cubicBezTo>
                  <a:pt x="266" y="23"/>
                  <a:pt x="266" y="23"/>
                  <a:pt x="266" y="23"/>
                </a:cubicBezTo>
                <a:cubicBezTo>
                  <a:pt x="273" y="34"/>
                  <a:pt x="273" y="34"/>
                  <a:pt x="273" y="34"/>
                </a:cubicBezTo>
                <a:cubicBezTo>
                  <a:pt x="286" y="33"/>
                  <a:pt x="286" y="33"/>
                  <a:pt x="286" y="33"/>
                </a:cubicBezTo>
                <a:cubicBezTo>
                  <a:pt x="291" y="45"/>
                  <a:pt x="291" y="45"/>
                  <a:pt x="291" y="45"/>
                </a:cubicBezTo>
                <a:cubicBezTo>
                  <a:pt x="305" y="46"/>
                  <a:pt x="305" y="46"/>
                  <a:pt x="305" y="46"/>
                </a:cubicBezTo>
                <a:cubicBezTo>
                  <a:pt x="308" y="59"/>
                  <a:pt x="308" y="59"/>
                  <a:pt x="308" y="59"/>
                </a:cubicBezTo>
                <a:cubicBezTo>
                  <a:pt x="321" y="62"/>
                  <a:pt x="321" y="62"/>
                  <a:pt x="321" y="62"/>
                </a:cubicBezTo>
                <a:cubicBezTo>
                  <a:pt x="323" y="74"/>
                  <a:pt x="323" y="74"/>
                  <a:pt x="323" y="74"/>
                </a:cubicBezTo>
                <a:cubicBezTo>
                  <a:pt x="336" y="79"/>
                  <a:pt x="336" y="79"/>
                  <a:pt x="336" y="79"/>
                </a:cubicBezTo>
                <a:cubicBezTo>
                  <a:pt x="336" y="92"/>
                  <a:pt x="336" y="92"/>
                  <a:pt x="336" y="92"/>
                </a:cubicBezTo>
                <a:cubicBezTo>
                  <a:pt x="349" y="98"/>
                  <a:pt x="349" y="98"/>
                  <a:pt x="349" y="98"/>
                </a:cubicBezTo>
                <a:cubicBezTo>
                  <a:pt x="347" y="110"/>
                  <a:pt x="347" y="110"/>
                  <a:pt x="347" y="110"/>
                </a:cubicBezTo>
                <a:cubicBezTo>
                  <a:pt x="359" y="118"/>
                  <a:pt x="359" y="118"/>
                  <a:pt x="359" y="118"/>
                </a:cubicBezTo>
                <a:cubicBezTo>
                  <a:pt x="356" y="131"/>
                  <a:pt x="356" y="131"/>
                  <a:pt x="356" y="131"/>
                </a:cubicBezTo>
                <a:cubicBezTo>
                  <a:pt x="366" y="139"/>
                  <a:pt x="366" y="139"/>
                  <a:pt x="366" y="139"/>
                </a:cubicBezTo>
                <a:lnTo>
                  <a:pt x="362" y="151"/>
                </a:lnTo>
                <a:close/>
                <a:moveTo>
                  <a:pt x="379" y="190"/>
                </a:moveTo>
                <a:cubicBezTo>
                  <a:pt x="379" y="85"/>
                  <a:pt x="294" y="0"/>
                  <a:pt x="189" y="0"/>
                </a:cubicBezTo>
                <a:cubicBezTo>
                  <a:pt x="85" y="0"/>
                  <a:pt x="0" y="85"/>
                  <a:pt x="0" y="190"/>
                </a:cubicBezTo>
                <a:cubicBezTo>
                  <a:pt x="0" y="295"/>
                  <a:pt x="85" y="379"/>
                  <a:pt x="189" y="379"/>
                </a:cubicBezTo>
                <a:cubicBezTo>
                  <a:pt x="294" y="379"/>
                  <a:pt x="379" y="295"/>
                  <a:pt x="379" y="190"/>
                </a:cubicBezTo>
              </a:path>
            </a:pathLst>
          </a:custGeom>
          <a:solidFill>
            <a:schemeClr val="tx1">
              <a:lumMod val="50000"/>
              <a:lumOff val="50000"/>
              <a:alpha val="30000"/>
            </a:schemeClr>
          </a:solidFill>
          <a:ln>
            <a:noFill/>
          </a:ln>
        </p:spPr>
        <p:txBody>
          <a:bodyPr vert="horz" wrap="square" lIns="91440" tIns="45720" rIns="91440" bIns="45720" numCol="1" anchor="t" anchorCtr="0" compatLnSpc="1"/>
          <a:lstStyle/>
          <a:p>
            <a:endParaRPr lang="zh-CN" altLang="en-US" sz="1800"/>
          </a:p>
        </p:txBody>
      </p:sp>
      <p:pic>
        <p:nvPicPr>
          <p:cNvPr id="5" name="图片 4"/>
          <p:cNvPicPr>
            <a:picLocks noChangeAspect="1"/>
          </p:cNvPicPr>
          <p:nvPr userDrawn="1"/>
        </p:nvPicPr>
        <p:blipFill rotWithShape="1">
          <a:blip r:embed="rId2" cstate="print"/>
          <a:srcRect l="9382" b="23184"/>
          <a:stretch>
            <a:fillRect/>
          </a:stretch>
        </p:blipFill>
        <p:spPr>
          <a:xfrm>
            <a:off x="2" y="3095318"/>
            <a:ext cx="6149921" cy="3762682"/>
          </a:xfrm>
          <a:prstGeom prst="rect">
            <a:avLst/>
          </a:prstGeom>
          <a:solidFill>
            <a:schemeClr val="bg1"/>
          </a:solidFill>
        </p:spPr>
      </p:pic>
      <p:sp>
        <p:nvSpPr>
          <p:cNvPr id="6" name="矩形 5"/>
          <p:cNvSpPr/>
          <p:nvPr userDrawn="1"/>
        </p:nvSpPr>
        <p:spPr>
          <a:xfrm>
            <a:off x="0" y="0"/>
            <a:ext cx="12192000" cy="685800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userDrawn="1"/>
        </p:nvSpPr>
        <p:spPr>
          <a:xfrm>
            <a:off x="-1" y="6611780"/>
            <a:ext cx="12192001" cy="246220"/>
          </a:xfrm>
          <a:prstGeom prst="rect">
            <a:avLst/>
          </a:prstGeom>
          <a:gradFill flip="none" rotWithShape="1">
            <a:gsLst>
              <a:gs pos="0">
                <a:srgbClr val="0075EA"/>
              </a:gs>
              <a:gs pos="82000">
                <a:srgbClr val="0075EA">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0887076" y="6611781"/>
            <a:ext cx="1304925" cy="246221"/>
          </a:xfrm>
          <a:prstGeom prst="rect">
            <a:avLst/>
          </a:prstGeom>
          <a:noFill/>
        </p:spPr>
        <p:txBody>
          <a:bodyPr wrap="square" rtlCol="0">
            <a:spAutoFit/>
          </a:bodyPr>
          <a:lstStyle/>
          <a:p>
            <a:pPr algn="r"/>
            <a:r>
              <a:rPr lang="en-US" altLang="zh-CN" sz="1000" dirty="0">
                <a:solidFill>
                  <a:schemeClr val="bg1"/>
                </a:solidFill>
                <a:latin typeface="等线" panose="02010600030101010101" pitchFamily="2" charset="-122"/>
                <a:ea typeface="等线" panose="02010600030101010101" pitchFamily="2" charset="-122"/>
              </a:rPr>
              <a:t>Tianjin University</a:t>
            </a:r>
            <a:endParaRPr lang="zh-CN" altLang="en-US" sz="1000" dirty="0">
              <a:solidFill>
                <a:schemeClr val="bg1"/>
              </a:solidFill>
              <a:latin typeface="等线" panose="02010600030101010101" pitchFamily="2" charset="-122"/>
              <a:ea typeface="等线"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77959-C031-4A43-A33E-C1E21AD403F6}" type="datetimeFigureOut">
              <a:rPr lang="zh-CN" altLang="en-US" smtClean="0"/>
              <a:pPr/>
              <a:t>2022/4/4</a:t>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292A7-489F-4829-8D83-37348628AE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40989"/>
      </p:ext>
    </p:extLst>
  </p:cSld>
  <p:clrMap bg1="lt1" tx1="dk1" bg2="lt2" tx2="dk2" accent1="accent1" accent2="accent2" accent3="accent3" accent4="accent4" accent5="accent5" accent6="accent6" hlink="hlink" folHlink="folHlink"/>
  <p:sldLayoutIdLst>
    <p:sldLayoutId id="2147483665" r:id="rId1"/>
    <p:sldLayoutId id="2147483666" r:id="rId2"/>
  </p:sldLayoutIdLst>
  <p:transition/>
  <p:hf hdr="0" ftr="0" dt="0"/>
  <p:txStyles>
    <p:titleStyle>
      <a:lvl1pPr algn="ctr" rtl="0" eaLnBrk="0" fontAlgn="base" hangingPunct="0">
        <a:spcBef>
          <a:spcPct val="0"/>
        </a:spcBef>
        <a:spcAft>
          <a:spcPct val="0"/>
        </a:spcAft>
        <a:defRPr sz="4400" b="1">
          <a:solidFill>
            <a:schemeClr val="tx2"/>
          </a:solidFill>
          <a:latin typeface="微软雅黑" pitchFamily="34" charset="-122"/>
          <a:ea typeface="微软雅黑" pitchFamily="34" charset="-122"/>
          <a:cs typeface="+mj-cs"/>
        </a:defRPr>
      </a:lvl1pPr>
      <a:lvl2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2pPr>
      <a:lvl3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3pPr>
      <a:lvl4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4pPr>
      <a:lvl5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5pPr>
      <a:lvl6pPr marL="457189" algn="ctr" rtl="0" fontAlgn="base">
        <a:spcBef>
          <a:spcPct val="0"/>
        </a:spcBef>
        <a:spcAft>
          <a:spcPct val="0"/>
        </a:spcAft>
        <a:defRPr sz="4400">
          <a:solidFill>
            <a:schemeClr val="tx2"/>
          </a:solidFill>
          <a:latin typeface="Arial" charset="0"/>
          <a:ea typeface="宋体" pitchFamily="2" charset="-122"/>
        </a:defRPr>
      </a:lvl6pPr>
      <a:lvl7pPr marL="914377" algn="ctr" rtl="0" fontAlgn="base">
        <a:spcBef>
          <a:spcPct val="0"/>
        </a:spcBef>
        <a:spcAft>
          <a:spcPct val="0"/>
        </a:spcAft>
        <a:defRPr sz="4400">
          <a:solidFill>
            <a:schemeClr val="tx2"/>
          </a:solidFill>
          <a:latin typeface="Arial" charset="0"/>
          <a:ea typeface="宋体" pitchFamily="2" charset="-122"/>
        </a:defRPr>
      </a:lvl7pPr>
      <a:lvl8pPr marL="1371566" algn="ctr" rtl="0" fontAlgn="base">
        <a:spcBef>
          <a:spcPct val="0"/>
        </a:spcBef>
        <a:spcAft>
          <a:spcPct val="0"/>
        </a:spcAft>
        <a:defRPr sz="4400">
          <a:solidFill>
            <a:schemeClr val="tx2"/>
          </a:solidFill>
          <a:latin typeface="Arial" charset="0"/>
          <a:ea typeface="宋体" pitchFamily="2" charset="-122"/>
        </a:defRPr>
      </a:lvl8pPr>
      <a:lvl9pPr marL="1828754" algn="ctr" rtl="0" fontAlgn="base">
        <a:spcBef>
          <a:spcPct val="0"/>
        </a:spcBef>
        <a:spcAft>
          <a:spcPct val="0"/>
        </a:spcAft>
        <a:defRPr sz="4400">
          <a:solidFill>
            <a:schemeClr val="tx2"/>
          </a:solidFill>
          <a:latin typeface="Arial" charset="0"/>
          <a:ea typeface="宋体" pitchFamily="2" charset="-122"/>
        </a:defRPr>
      </a:lvl9pPr>
    </p:titleStyle>
    <p:bodyStyle>
      <a:lvl1pPr marL="342891" indent="-342891" algn="l" rtl="0" eaLnBrk="0" fontAlgn="base" hangingPunct="0">
        <a:spcBef>
          <a:spcPct val="20000"/>
        </a:spcBef>
        <a:spcAft>
          <a:spcPct val="0"/>
        </a:spcAft>
        <a:buChar char="•"/>
        <a:defRPr sz="3200" b="1">
          <a:solidFill>
            <a:srgbClr val="002060"/>
          </a:solidFill>
          <a:latin typeface="微软雅黑" pitchFamily="34" charset="-122"/>
          <a:ea typeface="微软雅黑" pitchFamily="34" charset="-122"/>
          <a:cs typeface="+mn-cs"/>
        </a:defRPr>
      </a:lvl1pPr>
      <a:lvl2pPr marL="742932" indent="-285744" algn="l" rtl="0" eaLnBrk="0" fontAlgn="base" hangingPunct="0">
        <a:spcBef>
          <a:spcPct val="20000"/>
        </a:spcBef>
        <a:spcAft>
          <a:spcPct val="0"/>
        </a:spcAft>
        <a:buChar char="–"/>
        <a:defRPr sz="2800" b="1">
          <a:solidFill>
            <a:srgbClr val="002060"/>
          </a:solidFill>
          <a:latin typeface="微软雅黑" pitchFamily="34" charset="-122"/>
          <a:ea typeface="微软雅黑" pitchFamily="34" charset="-122"/>
        </a:defRPr>
      </a:lvl2pPr>
      <a:lvl3pPr marL="1142971" indent="-228594" algn="l" rtl="0" eaLnBrk="0" fontAlgn="base" hangingPunct="0">
        <a:spcBef>
          <a:spcPct val="20000"/>
        </a:spcBef>
        <a:spcAft>
          <a:spcPct val="0"/>
        </a:spcAft>
        <a:buChar char="•"/>
        <a:defRPr sz="2400" b="1">
          <a:solidFill>
            <a:srgbClr val="002060"/>
          </a:solidFill>
          <a:latin typeface="微软雅黑" pitchFamily="34" charset="-122"/>
          <a:ea typeface="微软雅黑" pitchFamily="34" charset="-122"/>
        </a:defRPr>
      </a:lvl3pPr>
      <a:lvl4pPr marL="1600160" indent="-228594" algn="l" rtl="0" eaLnBrk="0" fontAlgn="base" hangingPunct="0">
        <a:spcBef>
          <a:spcPct val="20000"/>
        </a:spcBef>
        <a:spcAft>
          <a:spcPct val="0"/>
        </a:spcAft>
        <a:buChar char="–"/>
        <a:defRPr sz="2000" b="1">
          <a:solidFill>
            <a:srgbClr val="002060"/>
          </a:solidFill>
          <a:latin typeface="微软雅黑" pitchFamily="34" charset="-122"/>
          <a:ea typeface="微软雅黑" pitchFamily="34" charset="-122"/>
        </a:defRPr>
      </a:lvl4pPr>
      <a:lvl5pPr marL="2057349" indent="-228594" algn="l" rtl="0" eaLnBrk="0" fontAlgn="base" hangingPunct="0">
        <a:spcBef>
          <a:spcPct val="20000"/>
        </a:spcBef>
        <a:spcAft>
          <a:spcPct val="0"/>
        </a:spcAft>
        <a:buChar char="»"/>
        <a:defRPr sz="2000" b="1">
          <a:solidFill>
            <a:srgbClr val="002060"/>
          </a:solidFill>
          <a:latin typeface="微软雅黑" pitchFamily="34" charset="-122"/>
          <a:ea typeface="微软雅黑" pitchFamily="34" charset="-122"/>
        </a:defRPr>
      </a:lvl5pPr>
      <a:lvl6pPr marL="2514537" indent="-228594" algn="l" rtl="0" fontAlgn="base">
        <a:spcBef>
          <a:spcPct val="20000"/>
        </a:spcBef>
        <a:spcAft>
          <a:spcPct val="0"/>
        </a:spcAft>
        <a:buChar char="»"/>
        <a:defRPr sz="2000">
          <a:solidFill>
            <a:schemeClr val="tx1"/>
          </a:solidFill>
          <a:latin typeface="+mn-lt"/>
          <a:ea typeface="+mn-ea"/>
        </a:defRPr>
      </a:lvl6pPr>
      <a:lvl7pPr marL="2971726" indent="-228594" algn="l" rtl="0" fontAlgn="base">
        <a:spcBef>
          <a:spcPct val="20000"/>
        </a:spcBef>
        <a:spcAft>
          <a:spcPct val="0"/>
        </a:spcAft>
        <a:buChar char="»"/>
        <a:defRPr sz="2000">
          <a:solidFill>
            <a:schemeClr val="tx1"/>
          </a:solidFill>
          <a:latin typeface="+mn-lt"/>
          <a:ea typeface="+mn-ea"/>
        </a:defRPr>
      </a:lvl7pPr>
      <a:lvl8pPr marL="3428914" indent="-228594" algn="l" rtl="0" fontAlgn="base">
        <a:spcBef>
          <a:spcPct val="20000"/>
        </a:spcBef>
        <a:spcAft>
          <a:spcPct val="0"/>
        </a:spcAft>
        <a:buChar char="»"/>
        <a:defRPr sz="2000">
          <a:solidFill>
            <a:schemeClr val="tx1"/>
          </a:solidFill>
          <a:latin typeface="+mn-lt"/>
          <a:ea typeface="+mn-ea"/>
        </a:defRPr>
      </a:lvl8pPr>
      <a:lvl9pPr marL="3886103" indent="-228594"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40.w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9.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42.wmf"/><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1.w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43.wmf"/><Relationship Id="rId4"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xml"/><Relationship Id="rId1" Type="http://schemas.openxmlformats.org/officeDocument/2006/relationships/vmlDrawing" Target="../drawings/vmlDrawing4.vml"/><Relationship Id="rId5" Type="http://schemas.openxmlformats.org/officeDocument/2006/relationships/image" Target="../media/image44.wmf"/><Relationship Id="rId4" Type="http://schemas.openxmlformats.org/officeDocument/2006/relationships/oleObject" Target="../embeddings/oleObject6.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46.wmf"/><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45.w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9.xml"/><Relationship Id="rId1" Type="http://schemas.openxmlformats.org/officeDocument/2006/relationships/vmlDrawing" Target="../drawings/vmlDrawing6.vml"/><Relationship Id="rId5" Type="http://schemas.openxmlformats.org/officeDocument/2006/relationships/image" Target="../media/image47.wmf"/><Relationship Id="rId4" Type="http://schemas.openxmlformats.org/officeDocument/2006/relationships/oleObject" Target="../embeddings/oleObject9.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49.wmf"/><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48.wmf"/><Relationship Id="rId4" Type="http://schemas.openxmlformats.org/officeDocument/2006/relationships/oleObject" Target="../embeddings/oleObject10.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9.xml"/><Relationship Id="rId1" Type="http://schemas.openxmlformats.org/officeDocument/2006/relationships/vmlDrawing" Target="../drawings/vmlDrawing8.vml"/><Relationship Id="rId5" Type="http://schemas.openxmlformats.org/officeDocument/2006/relationships/image" Target="../media/image50.wmf"/><Relationship Id="rId4" Type="http://schemas.openxmlformats.org/officeDocument/2006/relationships/oleObject" Target="../embeddings/oleObject12.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51.wmf"/><Relationship Id="rId4" Type="http://schemas.openxmlformats.org/officeDocument/2006/relationships/oleObject" Target="../embeddings/oleObject13.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xml"/><Relationship Id="rId1" Type="http://schemas.openxmlformats.org/officeDocument/2006/relationships/vmlDrawing" Target="../drawings/vmlDrawing10.vml"/><Relationship Id="rId5" Type="http://schemas.openxmlformats.org/officeDocument/2006/relationships/image" Target="../media/image52.wmf"/><Relationship Id="rId4" Type="http://schemas.openxmlformats.org/officeDocument/2006/relationships/oleObject" Target="../embeddings/oleObject14.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57.xml"/><Relationship Id="rId7" Type="http://schemas.openxmlformats.org/officeDocument/2006/relationships/image" Target="../media/image54.wmf"/><Relationship Id="rId2" Type="http://schemas.openxmlformats.org/officeDocument/2006/relationships/slideLayout" Target="../slideLayouts/slideLayout9.xml"/><Relationship Id="rId1" Type="http://schemas.openxmlformats.org/officeDocument/2006/relationships/vmlDrawing" Target="../drawings/vmlDrawing11.vml"/><Relationship Id="rId6" Type="http://schemas.openxmlformats.org/officeDocument/2006/relationships/oleObject" Target="../embeddings/oleObject16.bin"/><Relationship Id="rId5" Type="http://schemas.openxmlformats.org/officeDocument/2006/relationships/image" Target="../media/image53.wmf"/><Relationship Id="rId10" Type="http://schemas.openxmlformats.org/officeDocument/2006/relationships/image" Target="../media/image56.png"/><Relationship Id="rId4" Type="http://schemas.openxmlformats.org/officeDocument/2006/relationships/oleObject" Target="../embeddings/oleObject15.bin"/><Relationship Id="rId9" Type="http://schemas.openxmlformats.org/officeDocument/2006/relationships/image" Target="../media/image55.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8"/>
          <p:cNvCxnSpPr/>
          <p:nvPr>
            <p:custDataLst>
              <p:tags r:id="rId1"/>
            </p:custDataLst>
          </p:nvPr>
        </p:nvCxnSpPr>
        <p:spPr>
          <a:xfrm>
            <a:off x="3142346" y="3039997"/>
            <a:ext cx="5885543"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PA_矩形 15"/>
          <p:cNvSpPr/>
          <p:nvPr>
            <p:custDataLst>
              <p:tags r:id="rId2"/>
            </p:custDataLst>
          </p:nvPr>
        </p:nvSpPr>
        <p:spPr>
          <a:xfrm>
            <a:off x="5065418" y="2985997"/>
            <a:ext cx="2052084" cy="108000"/>
          </a:xfrm>
          <a:prstGeom prst="rect">
            <a:avLst/>
          </a:prstGeom>
          <a:solidFill>
            <a:srgbClr val="007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kern="0">
              <a:solidFill>
                <a:schemeClr val="tx1">
                  <a:lumMod val="85000"/>
                  <a:lumOff val="15000"/>
                </a:schemeClr>
              </a:solidFill>
            </a:endParaRPr>
          </a:p>
        </p:txBody>
      </p:sp>
      <p:sp>
        <p:nvSpPr>
          <p:cNvPr id="2" name="文本框 1">
            <a:extLst>
              <a:ext uri="{FF2B5EF4-FFF2-40B4-BE49-F238E27FC236}">
                <a16:creationId xmlns:a16="http://schemas.microsoft.com/office/drawing/2014/main" id="{24ECCE41-6E8E-4A88-A4E2-0BBC1810B09C}"/>
              </a:ext>
            </a:extLst>
          </p:cNvPr>
          <p:cNvSpPr txBox="1"/>
          <p:nvPr/>
        </p:nvSpPr>
        <p:spPr>
          <a:xfrm>
            <a:off x="1421707" y="3230096"/>
            <a:ext cx="9355887"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Advanced Computer Architecture</a:t>
            </a:r>
            <a:endParaRPr lang="zh-CN" altLang="en-US" sz="36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9A6EBC09-B6DC-4838-9B01-DC73BDC5D7A2}"/>
              </a:ext>
            </a:extLst>
          </p:cNvPr>
          <p:cNvSpPr txBox="1"/>
          <p:nvPr/>
        </p:nvSpPr>
        <p:spPr>
          <a:xfrm>
            <a:off x="1053296" y="1937013"/>
            <a:ext cx="10116273" cy="769441"/>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高等计算机体系结构</a:t>
            </a:r>
          </a:p>
        </p:txBody>
      </p:sp>
      <p:sp>
        <p:nvSpPr>
          <p:cNvPr id="18" name="文本框 17">
            <a:extLst>
              <a:ext uri="{FF2B5EF4-FFF2-40B4-BE49-F238E27FC236}">
                <a16:creationId xmlns:a16="http://schemas.microsoft.com/office/drawing/2014/main" id="{C17D95BD-3579-43D3-97AA-DC2EB15805F1}"/>
              </a:ext>
            </a:extLst>
          </p:cNvPr>
          <p:cNvSpPr txBox="1"/>
          <p:nvPr/>
        </p:nvSpPr>
        <p:spPr>
          <a:xfrm>
            <a:off x="2709151" y="4580757"/>
            <a:ext cx="6804561" cy="1200329"/>
          </a:xfrm>
          <a:prstGeom prst="rect">
            <a:avLst/>
          </a:prstGeom>
          <a:noFill/>
        </p:spPr>
        <p:txBody>
          <a:bodyPr wrap="square" rtlCol="0">
            <a:spAutoFit/>
          </a:bodyPr>
          <a:lstStyle/>
          <a:p>
            <a:pPr algn="ctr"/>
            <a:r>
              <a:rPr lang="zh-CN" altLang="en-US" sz="3600" dirty="0">
                <a:latin typeface="微软雅黑" panose="020B0503020204020204" pitchFamily="34" charset="-122"/>
                <a:ea typeface="微软雅黑" panose="020B0503020204020204" pitchFamily="34" charset="-122"/>
              </a:rPr>
              <a:t>天津大学智能与计算学部</a:t>
            </a:r>
            <a:endParaRPr lang="en-US" altLang="zh-CN" sz="3600" dirty="0">
              <a:latin typeface="微软雅黑" panose="020B0503020204020204" pitchFamily="34" charset="-122"/>
              <a:ea typeface="微软雅黑" panose="020B0503020204020204" pitchFamily="34" charset="-122"/>
            </a:endParaRPr>
          </a:p>
          <a:p>
            <a:pPr algn="ctr"/>
            <a:r>
              <a:rPr lang="zh-CN" altLang="en-US" sz="3600" dirty="0">
                <a:latin typeface="微软雅黑" panose="020B0503020204020204" pitchFamily="34" charset="-122"/>
                <a:ea typeface="微软雅黑" panose="020B0503020204020204" pitchFamily="34" charset="-122"/>
              </a:rPr>
              <a:t>计算机科学与技术学院</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1354349" cy="830999"/>
            <a:chOff x="908363" y="278221"/>
            <a:chExt cx="1354349"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3" y="801442"/>
              <a:ext cx="125473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Bank</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065228"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Bank</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5" name="Picture 2">
            <a:extLst>
              <a:ext uri="{FF2B5EF4-FFF2-40B4-BE49-F238E27FC236}">
                <a16:creationId xmlns:a16="http://schemas.microsoft.com/office/drawing/2014/main" id="{E4CB3597-1B13-41A4-A15A-8FD697C2F0B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7494" y="1711339"/>
            <a:ext cx="5688946" cy="350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a:extLst>
              <a:ext uri="{FF2B5EF4-FFF2-40B4-BE49-F238E27FC236}">
                <a16:creationId xmlns:a16="http://schemas.microsoft.com/office/drawing/2014/main" id="{1659A7AB-DBBF-4D2C-86C6-022F0E39005B}"/>
              </a:ext>
            </a:extLst>
          </p:cNvPr>
          <p:cNvSpPr txBox="1"/>
          <p:nvPr/>
        </p:nvSpPr>
        <p:spPr>
          <a:xfrm>
            <a:off x="6931741" y="1741361"/>
            <a:ext cx="5043949" cy="3104632"/>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由</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内部一组</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独立</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的存储阵列构成，也称</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逻辑</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bank</a:t>
            </a: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每次访存只针对一个</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，每次选中的存储单元集合称为</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一个字</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字的位宽等于</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芯片位宽</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747E696C-9E88-4A46-8FB9-828D10C5CF08}"/>
              </a:ext>
            </a:extLst>
          </p:cNvPr>
          <p:cNvSpPr txBox="1"/>
          <p:nvPr/>
        </p:nvSpPr>
        <p:spPr>
          <a:xfrm>
            <a:off x="1065815" y="5509216"/>
            <a:ext cx="10801720" cy="580865"/>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芯片内的多个</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并发工作</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，不同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可以处于访存周期的不同阶段</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7764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blinds(horizontal)">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blinds(horizontal)">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blinds(horizontal)">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
                                            <p:txEl>
                                              <p:pRg st="0" end="0"/>
                                            </p:txEl>
                                          </p:spTgt>
                                        </p:tgtEl>
                                        <p:attrNameLst>
                                          <p:attrName>style.visibility</p:attrName>
                                        </p:attrNameLst>
                                      </p:cBhvr>
                                      <p:to>
                                        <p:strVal val="visible"/>
                                      </p:to>
                                    </p:set>
                                    <p:animEffect transition="in" filter="blinds(horizontal)">
                                      <p:cBhvr>
                                        <p:cTn id="2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2139635" cy="831000"/>
            <a:chOff x="908362" y="278221"/>
            <a:chExt cx="2139635" cy="830999"/>
          </a:xfrm>
        </p:grpSpPr>
        <p:sp>
          <p:nvSpPr>
            <p:cNvPr id="11" name="矩形 10">
              <a:extLst>
                <a:ext uri="{FF2B5EF4-FFF2-40B4-BE49-F238E27FC236}">
                  <a16:creationId xmlns:a16="http://schemas.microsoft.com/office/drawing/2014/main" id="{C2A05078-9393-4A56-B4A0-40E0462BC455}"/>
                </a:ext>
              </a:extLst>
            </p:cNvPr>
            <p:cNvSpPr/>
            <p:nvPr/>
          </p:nvSpPr>
          <p:spPr>
            <a:xfrm>
              <a:off x="908362" y="801443"/>
              <a:ext cx="213963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Memory Array</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存储阵列</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9" name="Picture 2">
            <a:extLst>
              <a:ext uri="{FF2B5EF4-FFF2-40B4-BE49-F238E27FC236}">
                <a16:creationId xmlns:a16="http://schemas.microsoft.com/office/drawing/2014/main" id="{A9091DA0-5FDA-462C-B0DF-8CF5AEB0C14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4848" y="1278720"/>
            <a:ext cx="7891423" cy="279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0614BC31-8455-4CB3-8A95-ACEB70CD25FB}"/>
              </a:ext>
            </a:extLst>
          </p:cNvPr>
          <p:cNvSpPr txBox="1"/>
          <p:nvPr/>
        </p:nvSpPr>
        <p:spPr>
          <a:xfrm>
            <a:off x="1052051" y="4163403"/>
            <a:ext cx="10078065" cy="1995739"/>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芯片通常被描述为“</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”（读作“</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by 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”），指输出引脚数目</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芯片内每个</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由</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多个存储阵列</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组成，其数目由</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决定</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每个存储阵列中的每个存储单元保存</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位信息，因此</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列宽度</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N</a:t>
            </a:r>
          </a:p>
        </p:txBody>
      </p:sp>
    </p:spTree>
    <p:extLst>
      <p:ext uri="{BB962C8B-B14F-4D97-AF65-F5344CB8AC3E}">
        <p14:creationId xmlns:p14="http://schemas.microsoft.com/office/powerpoint/2010/main" val="375499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horizontal)">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horizontal)">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1166242" cy="831001"/>
            <a:chOff x="908363" y="278221"/>
            <a:chExt cx="1166242" cy="831000"/>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1166242" cy="307780"/>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Row</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563103"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行</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文本框 12">
            <a:extLst>
              <a:ext uri="{FF2B5EF4-FFF2-40B4-BE49-F238E27FC236}">
                <a16:creationId xmlns:a16="http://schemas.microsoft.com/office/drawing/2014/main" id="{0614BC31-8455-4CB3-8A95-ACEB70CD25FB}"/>
              </a:ext>
            </a:extLst>
          </p:cNvPr>
          <p:cNvSpPr txBox="1"/>
          <p:nvPr/>
        </p:nvSpPr>
        <p:spPr>
          <a:xfrm>
            <a:off x="1052051" y="5195793"/>
            <a:ext cx="10078065" cy="1288751"/>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每次访存将激活</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rank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中所有</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芯片的同一行</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行也被称为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页</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 name="Picture 2">
            <a:extLst>
              <a:ext uri="{FF2B5EF4-FFF2-40B4-BE49-F238E27FC236}">
                <a16:creationId xmlns:a16="http://schemas.microsoft.com/office/drawing/2014/main" id="{780EAE71-2F56-4812-81CF-B8EC40A00F6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87064" y="1281215"/>
            <a:ext cx="78232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4">
            <a:extLst>
              <a:ext uri="{FF2B5EF4-FFF2-40B4-BE49-F238E27FC236}">
                <a16:creationId xmlns:a16="http://schemas.microsoft.com/office/drawing/2014/main" id="{9267C998-78F2-4125-8EEE-2E1C589F92A3}"/>
              </a:ext>
            </a:extLst>
          </p:cNvPr>
          <p:cNvCxnSpPr>
            <a:cxnSpLocks noChangeShapeType="1"/>
          </p:cNvCxnSpPr>
          <p:nvPr/>
        </p:nvCxnSpPr>
        <p:spPr bwMode="auto">
          <a:xfrm>
            <a:off x="2566477" y="3657702"/>
            <a:ext cx="1223962" cy="0"/>
          </a:xfrm>
          <a:prstGeom prst="line">
            <a:avLst/>
          </a:prstGeom>
          <a:noFill/>
          <a:ln w="38100" algn="ctr">
            <a:solidFill>
              <a:srgbClr val="0033CC"/>
            </a:solidFill>
            <a:round/>
            <a:headEnd/>
            <a:tailEnd/>
          </a:ln>
          <a:extLst>
            <a:ext uri="{909E8E84-426E-40DD-AFC4-6F175D3DCCD1}">
              <a14:hiddenFill xmlns:a14="http://schemas.microsoft.com/office/drawing/2010/main">
                <a:noFill/>
              </a14:hiddenFill>
            </a:ext>
          </a:extLst>
        </p:spPr>
      </p:cxnSp>
      <p:cxnSp>
        <p:nvCxnSpPr>
          <p:cNvPr id="16" name="直接连接符 15">
            <a:extLst>
              <a:ext uri="{FF2B5EF4-FFF2-40B4-BE49-F238E27FC236}">
                <a16:creationId xmlns:a16="http://schemas.microsoft.com/office/drawing/2014/main" id="{2701E29D-CD26-4468-9BA2-D23E74446519}"/>
              </a:ext>
            </a:extLst>
          </p:cNvPr>
          <p:cNvCxnSpPr>
            <a:cxnSpLocks noChangeShapeType="1"/>
          </p:cNvCxnSpPr>
          <p:nvPr/>
        </p:nvCxnSpPr>
        <p:spPr bwMode="auto">
          <a:xfrm>
            <a:off x="4915977" y="3652940"/>
            <a:ext cx="1223962" cy="0"/>
          </a:xfrm>
          <a:prstGeom prst="line">
            <a:avLst/>
          </a:prstGeom>
          <a:noFill/>
          <a:ln w="38100" algn="ctr">
            <a:solidFill>
              <a:srgbClr val="0033CC"/>
            </a:solidFill>
            <a:round/>
            <a:headEnd/>
            <a:tailEnd/>
          </a:ln>
          <a:extLst>
            <a:ext uri="{909E8E84-426E-40DD-AFC4-6F175D3DCCD1}">
              <a14:hiddenFill xmlns:a14="http://schemas.microsoft.com/office/drawing/2010/main">
                <a:noFill/>
              </a14:hiddenFill>
            </a:ext>
          </a:extLst>
        </p:spPr>
      </p:cxnSp>
      <p:cxnSp>
        <p:nvCxnSpPr>
          <p:cNvPr id="17" name="直接连接符 16">
            <a:extLst>
              <a:ext uri="{FF2B5EF4-FFF2-40B4-BE49-F238E27FC236}">
                <a16:creationId xmlns:a16="http://schemas.microsoft.com/office/drawing/2014/main" id="{88FAE04E-6EC6-4B77-ADA7-BA95FE02BA28}"/>
              </a:ext>
            </a:extLst>
          </p:cNvPr>
          <p:cNvCxnSpPr>
            <a:cxnSpLocks noChangeShapeType="1"/>
          </p:cNvCxnSpPr>
          <p:nvPr/>
        </p:nvCxnSpPr>
        <p:spPr bwMode="auto">
          <a:xfrm>
            <a:off x="8056052" y="3670402"/>
            <a:ext cx="1223962" cy="0"/>
          </a:xfrm>
          <a:prstGeom prst="line">
            <a:avLst/>
          </a:prstGeom>
          <a:noFill/>
          <a:ln w="38100" algn="ctr">
            <a:solidFill>
              <a:srgbClr val="0033CC"/>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6872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blinds(horizontal)">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blinds(horizontal)">
                                      <p:cBhvr>
                                        <p:cTn id="2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1166242" cy="831001"/>
            <a:chOff x="908363" y="278221"/>
            <a:chExt cx="1166242" cy="831000"/>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1166242" cy="307780"/>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Row</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563103"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列</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文本框 12">
            <a:extLst>
              <a:ext uri="{FF2B5EF4-FFF2-40B4-BE49-F238E27FC236}">
                <a16:creationId xmlns:a16="http://schemas.microsoft.com/office/drawing/2014/main" id="{0614BC31-8455-4CB3-8A95-ACEB70CD25FB}"/>
              </a:ext>
            </a:extLst>
          </p:cNvPr>
          <p:cNvSpPr txBox="1"/>
          <p:nvPr/>
        </p:nvSpPr>
        <p:spPr>
          <a:xfrm>
            <a:off x="1052051" y="2000303"/>
            <a:ext cx="10078065" cy="3412409"/>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一列数据是主存中最小的可寻址单位</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一列数据的宽度与物理通道中数据总线的宽度相同</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在现代主存中，每次列访问命令将读取多个列的数据（称为</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突发传输</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12757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3496602" cy="830999"/>
            <a:chOff x="908363" y="278221"/>
            <a:chExt cx="3496602"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3" y="801442"/>
              <a:ext cx="261158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Parallelism in DRAM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207481"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DRAM</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中的并行性</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文本框 12">
            <a:extLst>
              <a:ext uri="{FF2B5EF4-FFF2-40B4-BE49-F238E27FC236}">
                <a16:creationId xmlns:a16="http://schemas.microsoft.com/office/drawing/2014/main" id="{0614BC31-8455-4CB3-8A95-ACEB70CD25FB}"/>
              </a:ext>
            </a:extLst>
          </p:cNvPr>
          <p:cNvSpPr txBox="1"/>
          <p:nvPr/>
        </p:nvSpPr>
        <p:spPr>
          <a:xfrm>
            <a:off x="1052051" y="2000303"/>
            <a:ext cx="10078065" cy="3412409"/>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是一组独立的，可寻址的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芯片集合，支持</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DIMM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级的并行</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是一组独立的，可寻址的存储阵列的集合，多个</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可并发操作</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级可通过流水化访存请求支持并发操作</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5949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3875039" cy="832820"/>
            <a:chOff x="908363" y="278221"/>
            <a:chExt cx="3875039" cy="832819"/>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3319506" cy="309599"/>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Location of Data in a DRAM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585918"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DRAM</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中的数据位置</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a:extLst>
              <a:ext uri="{FF2B5EF4-FFF2-40B4-BE49-F238E27FC236}">
                <a16:creationId xmlns:a16="http://schemas.microsoft.com/office/drawing/2014/main" id="{E54AE73B-2575-4522-998E-8C784953685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33611" y="1278718"/>
            <a:ext cx="7742598" cy="4631608"/>
          </a:xfrm>
          <a:prstGeom prst="rect">
            <a:avLst/>
          </a:prstGeom>
        </p:spPr>
      </p:pic>
    </p:spTree>
    <p:extLst>
      <p:ext uri="{BB962C8B-B14F-4D97-AF65-F5344CB8AC3E}">
        <p14:creationId xmlns:p14="http://schemas.microsoft.com/office/powerpoint/2010/main" val="2262986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2365777" cy="832821"/>
            <a:chOff x="908363" y="278221"/>
            <a:chExt cx="2365777" cy="832820"/>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2365777" cy="309600"/>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Address Mapping</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地址转换</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BF60050B-0527-4745-90E3-CDEF61D2507D}"/>
              </a:ext>
            </a:extLst>
          </p:cNvPr>
          <p:cNvSpPr txBox="1"/>
          <p:nvPr/>
        </p:nvSpPr>
        <p:spPr>
          <a:xfrm>
            <a:off x="1052051" y="1282547"/>
            <a:ext cx="10078065" cy="3750963"/>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物理访存地址被解析为如下字段：</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Channel ID, rank ID, bank ID, row ID, column ID</a:t>
            </a:r>
          </a:p>
          <a:p>
            <a:pPr marL="800100" lvl="1"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row:rank:bank:channel:column:blkoffset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row:column:rank:bank:channel:blkoffset</a:t>
            </a:r>
          </a:p>
          <a:p>
            <a:pPr marL="800100" lvl="1" indent="-342900" algn="just">
              <a:lnSpc>
                <a:spcPct val="150000"/>
              </a:lnSpc>
              <a:spcBef>
                <a:spcPts val="600"/>
              </a:spcBef>
              <a:spcAft>
                <a:spcPts val="600"/>
              </a:spcAft>
              <a:buClr>
                <a:srgbClr val="FF9900"/>
              </a:buClr>
              <a:buFont typeface="Wingdings" panose="05000000000000000000" pitchFamily="2" charset="2"/>
              <a:buChar char="ü"/>
            </a:pP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连续</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行将被放置到同一行中，可提升</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行缓存</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row buffer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）命中率</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8261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blinds(horizontal)">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blinds(horizontal)">
                                      <p:cBhvr>
                                        <p:cTn id="2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3496602" cy="830998"/>
            <a:chOff x="908363" y="278221"/>
            <a:chExt cx="3496602" cy="830997"/>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304314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DRAM Pins and Package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207481"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DRAM</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引脚与封装</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9" name="图片 8" descr="PinSDRAM.png">
            <a:extLst>
              <a:ext uri="{FF2B5EF4-FFF2-40B4-BE49-F238E27FC236}">
                <a16:creationId xmlns:a16="http://schemas.microsoft.com/office/drawing/2014/main" id="{57E0C7C5-F110-4209-BA60-760C6133AE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4089" y="1334857"/>
            <a:ext cx="4383087"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5">
            <a:extLst>
              <a:ext uri="{FF2B5EF4-FFF2-40B4-BE49-F238E27FC236}">
                <a16:creationId xmlns:a16="http://schemas.microsoft.com/office/drawing/2014/main" id="{5EEBEB55-E7BF-4BBE-87EC-B20BDA713E65}"/>
              </a:ext>
            </a:extLst>
          </p:cNvPr>
          <p:cNvSpPr txBox="1">
            <a:spLocks noChangeArrowheads="1"/>
          </p:cNvSpPr>
          <p:nvPr/>
        </p:nvSpPr>
        <p:spPr bwMode="auto">
          <a:xfrm>
            <a:off x="2115689" y="5870345"/>
            <a:ext cx="41767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000">
                <a:ea typeface="宋体" panose="02010600030101010101" pitchFamily="2" charset="-122"/>
              </a:rPr>
              <a:t>54-pin SDRAM</a:t>
            </a:r>
            <a:r>
              <a:rPr kumimoji="0" lang="zh-CN" altLang="en-US" sz="2000">
                <a:ea typeface="宋体" panose="02010600030101010101" pitchFamily="2" charset="-122"/>
              </a:rPr>
              <a:t>芯片封装示例</a:t>
            </a:r>
            <a:endParaRPr kumimoji="0" lang="en-US" altLang="zh-CN" sz="2000">
              <a:ea typeface="宋体" panose="02010600030101010101" pitchFamily="2" charset="-122"/>
            </a:endParaRPr>
          </a:p>
          <a:p>
            <a:pPr algn="ctr">
              <a:spcBef>
                <a:spcPct val="0"/>
              </a:spcBef>
              <a:buClrTx/>
              <a:buFontTx/>
              <a:buNone/>
            </a:pPr>
            <a:r>
              <a:rPr kumimoji="0" lang="en-US" altLang="zh-CN" sz="2000">
                <a:ea typeface="宋体" panose="02010600030101010101" pitchFamily="2" charset="-122"/>
              </a:rPr>
              <a:t>NC</a:t>
            </a:r>
            <a:r>
              <a:rPr kumimoji="0" lang="zh-CN" altLang="en-US" sz="2000">
                <a:ea typeface="宋体" panose="02010600030101010101" pitchFamily="2" charset="-122"/>
              </a:rPr>
              <a:t>：表示未使用</a:t>
            </a:r>
          </a:p>
        </p:txBody>
      </p:sp>
      <p:graphicFrame>
        <p:nvGraphicFramePr>
          <p:cNvPr id="14" name="表格 13">
            <a:extLst>
              <a:ext uri="{FF2B5EF4-FFF2-40B4-BE49-F238E27FC236}">
                <a16:creationId xmlns:a16="http://schemas.microsoft.com/office/drawing/2014/main" id="{1DDE3797-5D18-4A2A-A682-69AEC54C25E5}"/>
              </a:ext>
            </a:extLst>
          </p:cNvPr>
          <p:cNvGraphicFramePr>
            <a:graphicFrameLocks noGrp="1"/>
          </p:cNvGraphicFramePr>
          <p:nvPr>
            <p:extLst>
              <p:ext uri="{D42A27DB-BD31-4B8C-83A1-F6EECF244321}">
                <p14:modId xmlns:p14="http://schemas.microsoft.com/office/powerpoint/2010/main" val="1765643632"/>
              </p:ext>
            </p:extLst>
          </p:nvPr>
        </p:nvGraphicFramePr>
        <p:xfrm>
          <a:off x="6765476" y="1334857"/>
          <a:ext cx="3240088" cy="4610100"/>
        </p:xfrm>
        <a:graphic>
          <a:graphicData uri="http://schemas.openxmlformats.org/drawingml/2006/table">
            <a:tbl>
              <a:tblPr/>
              <a:tblGrid>
                <a:gridCol w="1620838">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tblGrid>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Tahoma" pitchFamily="34" charset="0"/>
                          <a:ea typeface="宋体" pitchFamily="2" charset="-122"/>
                        </a:rPr>
                        <a:t>引脚代号</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Tahoma" pitchFamily="34" charset="0"/>
                          <a:ea typeface="宋体" pitchFamily="2" charset="-122"/>
                        </a:rPr>
                        <a:t>定义</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ahoma" pitchFamily="34" charset="0"/>
                          <a:ea typeface="宋体" pitchFamily="2" charset="-122"/>
                        </a:rPr>
                        <a:t>V</a:t>
                      </a:r>
                      <a:r>
                        <a:rPr kumimoji="0" lang="en-US" altLang="zh-CN" sz="1800" b="0" i="0" u="none" strike="noStrike" cap="none" normalizeH="0" baseline="-25000">
                          <a:ln>
                            <a:noFill/>
                          </a:ln>
                          <a:solidFill>
                            <a:srgbClr val="000000"/>
                          </a:solidFill>
                          <a:effectLst/>
                          <a:latin typeface="Tahoma" pitchFamily="34" charset="0"/>
                          <a:ea typeface="宋体" pitchFamily="2" charset="-122"/>
                        </a:rPr>
                        <a:t>DD</a:t>
                      </a:r>
                      <a:r>
                        <a:rPr kumimoji="0" lang="en-US" altLang="zh-CN" sz="1800" b="0" i="0" u="none" strike="noStrike" cap="none" normalizeH="0" baseline="0">
                          <a:ln>
                            <a:noFill/>
                          </a:ln>
                          <a:solidFill>
                            <a:srgbClr val="000000"/>
                          </a:solidFill>
                          <a:effectLst/>
                          <a:latin typeface="Tahoma" pitchFamily="34" charset="0"/>
                          <a:ea typeface="宋体" pitchFamily="2" charset="-122"/>
                        </a:rPr>
                        <a:t>/V</a:t>
                      </a:r>
                      <a:r>
                        <a:rPr kumimoji="0" lang="en-US" altLang="zh-CN" sz="1800" b="0" i="0" u="none" strike="noStrike" cap="none" normalizeH="0" baseline="-25000">
                          <a:ln>
                            <a:noFill/>
                          </a:ln>
                          <a:solidFill>
                            <a:srgbClr val="000000"/>
                          </a:solidFill>
                          <a:effectLst/>
                          <a:latin typeface="Tahoma" pitchFamily="34" charset="0"/>
                          <a:ea typeface="宋体" pitchFamily="2" charset="-122"/>
                        </a:rPr>
                        <a:t>ss</a:t>
                      </a:r>
                      <a:endParaRPr kumimoji="0" lang="zh-CN" altLang="en-US" sz="1800" b="0" i="0" u="none" strike="noStrike" cap="none" normalizeH="0" baseline="0">
                        <a:ln>
                          <a:noFill/>
                        </a:ln>
                        <a:solidFill>
                          <a:srgbClr val="00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ahoma" pitchFamily="34" charset="0"/>
                          <a:ea typeface="宋体" pitchFamily="2" charset="-122"/>
                        </a:rPr>
                        <a:t>电压</a:t>
                      </a:r>
                      <a:r>
                        <a:rPr kumimoji="0" lang="en-US" altLang="zh-CN" sz="1800" b="0" i="0" u="none" strike="noStrike" cap="none" normalizeH="0" baseline="0">
                          <a:ln>
                            <a:noFill/>
                          </a:ln>
                          <a:solidFill>
                            <a:srgbClr val="000000"/>
                          </a:solidFill>
                          <a:effectLst/>
                          <a:latin typeface="Tahoma" pitchFamily="34" charset="0"/>
                          <a:ea typeface="宋体" pitchFamily="2" charset="-122"/>
                        </a:rPr>
                        <a:t>/</a:t>
                      </a:r>
                      <a:r>
                        <a:rPr kumimoji="0" lang="zh-CN" altLang="en-US" sz="1800" b="0" i="0" u="none" strike="noStrike" cap="none" normalizeH="0" baseline="0">
                          <a:ln>
                            <a:noFill/>
                          </a:ln>
                          <a:solidFill>
                            <a:srgbClr val="000000"/>
                          </a:solidFill>
                          <a:effectLst/>
                          <a:latin typeface="Tahoma" pitchFamily="34" charset="0"/>
                          <a:ea typeface="宋体" pitchFamily="2" charset="-122"/>
                        </a:rPr>
                        <a:t>接地</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Tahoma" pitchFamily="34" charset="0"/>
                          <a:ea typeface="宋体" pitchFamily="2" charset="-122"/>
                        </a:rPr>
                        <a:t>DQn</a:t>
                      </a:r>
                      <a:endParaRPr kumimoji="0" lang="zh-CN" altLang="en-US" sz="1800" b="0" i="0" u="none" strike="noStrike" cap="none" normalizeH="0" baseline="0">
                        <a:ln>
                          <a:noFill/>
                        </a:ln>
                        <a:solidFill>
                          <a:srgbClr val="FF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ahoma" pitchFamily="34" charset="0"/>
                          <a:ea typeface="宋体" pitchFamily="2" charset="-122"/>
                        </a:rPr>
                        <a:t>数据</a:t>
                      </a:r>
                      <a:r>
                        <a:rPr kumimoji="0" lang="en-US" altLang="zh-CN" sz="1800" b="0" i="0" u="none" strike="noStrike" cap="none" normalizeH="0" baseline="0">
                          <a:ln>
                            <a:noFill/>
                          </a:ln>
                          <a:solidFill>
                            <a:srgbClr val="000000"/>
                          </a:solidFill>
                          <a:effectLst/>
                          <a:latin typeface="Tahoma" pitchFamily="34" charset="0"/>
                          <a:ea typeface="宋体" pitchFamily="2" charset="-122"/>
                        </a:rPr>
                        <a:t>I/O</a:t>
                      </a:r>
                      <a:endParaRPr kumimoji="0" lang="zh-CN" altLang="en-US" sz="1800" b="0" i="0" u="none" strike="noStrike" cap="none" normalizeH="0" baseline="0">
                        <a:ln>
                          <a:noFill/>
                        </a:ln>
                        <a:solidFill>
                          <a:srgbClr val="00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Tahoma" pitchFamily="34" charset="0"/>
                          <a:ea typeface="宋体" pitchFamily="2" charset="-122"/>
                        </a:rPr>
                        <a:t>An</a:t>
                      </a:r>
                      <a:endParaRPr kumimoji="0" lang="zh-CN" altLang="en-US" sz="1800" b="0" i="0" u="none" strike="noStrike" cap="none" normalizeH="0" baseline="0">
                        <a:ln>
                          <a:noFill/>
                        </a:ln>
                        <a:solidFill>
                          <a:srgbClr val="FF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ahoma" pitchFamily="34" charset="0"/>
                          <a:ea typeface="宋体" pitchFamily="2" charset="-122"/>
                        </a:rPr>
                        <a:t>行</a:t>
                      </a:r>
                      <a:r>
                        <a:rPr kumimoji="0" lang="en-US" altLang="zh-CN" sz="1800" b="0" i="0" u="none" strike="noStrike" cap="none" normalizeH="0" baseline="0">
                          <a:ln>
                            <a:noFill/>
                          </a:ln>
                          <a:solidFill>
                            <a:srgbClr val="000000"/>
                          </a:solidFill>
                          <a:effectLst/>
                          <a:latin typeface="Tahoma" pitchFamily="34" charset="0"/>
                          <a:ea typeface="宋体" pitchFamily="2" charset="-122"/>
                        </a:rPr>
                        <a:t>/</a:t>
                      </a:r>
                      <a:r>
                        <a:rPr kumimoji="0" lang="zh-CN" altLang="en-US" sz="1800" b="0" i="0" u="none" strike="noStrike" cap="none" normalizeH="0" baseline="0">
                          <a:ln>
                            <a:noFill/>
                          </a:ln>
                          <a:solidFill>
                            <a:srgbClr val="000000"/>
                          </a:solidFill>
                          <a:effectLst/>
                          <a:latin typeface="Tahoma" pitchFamily="34" charset="0"/>
                          <a:ea typeface="宋体" pitchFamily="2" charset="-122"/>
                        </a:rPr>
                        <a:t>列地址线</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ahoma" pitchFamily="34" charset="0"/>
                          <a:ea typeface="宋体" pitchFamily="2" charset="-122"/>
                        </a:rPr>
                        <a:t>DQM</a:t>
                      </a:r>
                      <a:endParaRPr kumimoji="0" lang="zh-CN" altLang="en-US" sz="1800" b="0" i="0" u="none" strike="noStrike" cap="none" normalizeH="0" baseline="0">
                        <a:ln>
                          <a:noFill/>
                        </a:ln>
                        <a:solidFill>
                          <a:srgbClr val="00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ahoma" pitchFamily="34" charset="0"/>
                          <a:ea typeface="宋体" pitchFamily="2" charset="-122"/>
                        </a:rPr>
                        <a:t>数据掩码</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Tahoma" pitchFamily="34" charset="0"/>
                          <a:ea typeface="宋体" pitchFamily="2" charset="-122"/>
                        </a:rPr>
                        <a:t>CS#</a:t>
                      </a:r>
                      <a:endParaRPr kumimoji="0" lang="zh-CN" altLang="en-US" sz="1800" b="0" i="0" u="none" strike="noStrike" cap="none" normalizeH="0" baseline="0">
                        <a:ln>
                          <a:noFill/>
                        </a:ln>
                        <a:solidFill>
                          <a:srgbClr val="FF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ahoma" pitchFamily="34" charset="0"/>
                          <a:ea typeface="宋体" pitchFamily="2" charset="-122"/>
                        </a:rPr>
                        <a:t>片选</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5"/>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Tahoma" pitchFamily="34" charset="0"/>
                          <a:ea typeface="宋体" pitchFamily="2" charset="-122"/>
                        </a:rPr>
                        <a:t>RAS#</a:t>
                      </a:r>
                      <a:endParaRPr kumimoji="0" lang="zh-CN" altLang="en-US" sz="1800" b="0" i="0" u="none" strike="noStrike" cap="none" normalizeH="0" baseline="0">
                        <a:ln>
                          <a:noFill/>
                        </a:ln>
                        <a:solidFill>
                          <a:srgbClr val="FF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ahoma" pitchFamily="34" charset="0"/>
                          <a:ea typeface="宋体" pitchFamily="2" charset="-122"/>
                        </a:rPr>
                        <a:t>行地址选通</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6"/>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Tahoma" pitchFamily="34" charset="0"/>
                          <a:ea typeface="宋体" pitchFamily="2" charset="-122"/>
                        </a:rPr>
                        <a:t>CAS#</a:t>
                      </a:r>
                      <a:endParaRPr kumimoji="0" lang="zh-CN" altLang="en-US" sz="1800" b="0" i="0" u="none" strike="noStrike" cap="none" normalizeH="0" baseline="0">
                        <a:ln>
                          <a:noFill/>
                        </a:ln>
                        <a:solidFill>
                          <a:srgbClr val="FF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ahoma" pitchFamily="34" charset="0"/>
                          <a:ea typeface="宋体" pitchFamily="2" charset="-122"/>
                        </a:rPr>
                        <a:t>列地址选通</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7"/>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ahoma" pitchFamily="34" charset="0"/>
                          <a:ea typeface="宋体" pitchFamily="2" charset="-122"/>
                        </a:rPr>
                        <a:t>CK</a:t>
                      </a:r>
                      <a:endParaRPr kumimoji="0" lang="zh-CN" altLang="en-US" sz="1800" b="0" i="0" u="none" strike="noStrike" cap="none" normalizeH="0" baseline="0">
                        <a:ln>
                          <a:noFill/>
                        </a:ln>
                        <a:solidFill>
                          <a:srgbClr val="00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ahoma" pitchFamily="34" charset="0"/>
                          <a:ea typeface="宋体" pitchFamily="2" charset="-122"/>
                        </a:rPr>
                        <a:t>时钟信号</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8"/>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ahoma" pitchFamily="34" charset="0"/>
                          <a:ea typeface="宋体" pitchFamily="2" charset="-122"/>
                        </a:rPr>
                        <a:t>CKE</a:t>
                      </a:r>
                      <a:endParaRPr kumimoji="0" lang="zh-CN" altLang="en-US" sz="1800" b="0" i="0" u="none" strike="noStrike" cap="none" normalizeH="0" baseline="0">
                        <a:ln>
                          <a:noFill/>
                        </a:ln>
                        <a:solidFill>
                          <a:srgbClr val="00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ahoma" pitchFamily="34" charset="0"/>
                          <a:ea typeface="宋体" pitchFamily="2" charset="-122"/>
                        </a:rPr>
                        <a:t>时钟有效</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9"/>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Tahoma" pitchFamily="34" charset="0"/>
                          <a:ea typeface="宋体" pitchFamily="2" charset="-122"/>
                        </a:rPr>
                        <a:t>BAn</a:t>
                      </a:r>
                      <a:endParaRPr kumimoji="0" lang="zh-CN" altLang="en-US" sz="1800" b="0" i="0" u="none" strike="noStrike" cap="none" normalizeH="0" baseline="0">
                        <a:ln>
                          <a:noFill/>
                        </a:ln>
                        <a:solidFill>
                          <a:srgbClr val="FF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Tahoma" pitchFamily="34" charset="0"/>
                          <a:ea typeface="宋体" pitchFamily="2" charset="-122"/>
                        </a:rPr>
                        <a:t>bank</a:t>
                      </a:r>
                      <a:r>
                        <a:rPr kumimoji="0" lang="zh-CN" altLang="en-US" sz="1800" b="0" i="0" u="none" strike="noStrike" cap="none" normalizeH="0" baseline="0">
                          <a:ln>
                            <a:noFill/>
                          </a:ln>
                          <a:solidFill>
                            <a:srgbClr val="000000"/>
                          </a:solidFill>
                          <a:effectLst/>
                          <a:latin typeface="Tahoma" pitchFamily="34" charset="0"/>
                          <a:ea typeface="宋体" pitchFamily="2" charset="-122"/>
                        </a:rPr>
                        <a:t>地址线</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10"/>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Tahoma" pitchFamily="34" charset="0"/>
                          <a:ea typeface="宋体" pitchFamily="2" charset="-122"/>
                        </a:rPr>
                        <a:t>WE#</a:t>
                      </a:r>
                      <a:endParaRPr kumimoji="0" lang="zh-CN" altLang="en-US" sz="1800" b="0" i="0" u="none" strike="noStrike" cap="none" normalizeH="0" baseline="0">
                        <a:ln>
                          <a:noFill/>
                        </a:ln>
                        <a:solidFill>
                          <a:srgbClr val="FF0000"/>
                        </a:solidFill>
                        <a:effectLst/>
                        <a:latin typeface="Tahoma" pitchFamily="34" charset="0"/>
                        <a:ea typeface="宋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Tahoma" pitchFamily="34" charset="0"/>
                          <a:ea typeface="宋体" pitchFamily="2" charset="-122"/>
                        </a:rPr>
                        <a:t>写使能</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11"/>
                  </a:ext>
                </a:extLst>
              </a:tr>
            </a:tbl>
          </a:graphicData>
        </a:graphic>
      </p:graphicFrame>
      <p:sp>
        <p:nvSpPr>
          <p:cNvPr id="15" name="TextBox 7">
            <a:extLst>
              <a:ext uri="{FF2B5EF4-FFF2-40B4-BE49-F238E27FC236}">
                <a16:creationId xmlns:a16="http://schemas.microsoft.com/office/drawing/2014/main" id="{38C646FE-1F23-4712-AC90-CA4D5D235E4E}"/>
              </a:ext>
            </a:extLst>
          </p:cNvPr>
          <p:cNvSpPr txBox="1">
            <a:spLocks noChangeArrowheads="1"/>
          </p:cNvSpPr>
          <p:nvPr/>
        </p:nvSpPr>
        <p:spPr bwMode="auto">
          <a:xfrm>
            <a:off x="6765476" y="5889395"/>
            <a:ext cx="3924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zh-CN" sz="2000">
                <a:solidFill>
                  <a:srgbClr val="0033CC"/>
                </a:solidFill>
                <a:ea typeface="宋体" panose="02010600030101010101" pitchFamily="2" charset="-122"/>
              </a:rPr>
              <a:t>#</a:t>
            </a:r>
            <a:r>
              <a:rPr kumimoji="0" lang="zh-CN" altLang="en-US" sz="2000">
                <a:ea typeface="宋体" panose="02010600030101010101" pitchFamily="2" charset="-122"/>
              </a:rPr>
              <a:t>：低电平有效</a:t>
            </a:r>
            <a:endParaRPr kumimoji="0" lang="en-US" altLang="zh-CN" sz="2000">
              <a:ea typeface="宋体" panose="02010600030101010101" pitchFamily="2" charset="-122"/>
            </a:endParaRPr>
          </a:p>
          <a:p>
            <a:pPr>
              <a:spcBef>
                <a:spcPct val="0"/>
              </a:spcBef>
              <a:buClrTx/>
              <a:buFontTx/>
              <a:buNone/>
            </a:pPr>
            <a:r>
              <a:rPr kumimoji="0" lang="zh-CN" altLang="en-US" sz="2000">
                <a:solidFill>
                  <a:srgbClr val="0033CC"/>
                </a:solidFill>
                <a:ea typeface="宋体" panose="02010600030101010101" pitchFamily="2" charset="-122"/>
              </a:rPr>
              <a:t>注：行</a:t>
            </a:r>
            <a:r>
              <a:rPr kumimoji="0" lang="en-US" altLang="zh-CN" sz="2000">
                <a:solidFill>
                  <a:srgbClr val="0033CC"/>
                </a:solidFill>
                <a:ea typeface="宋体" panose="02010600030101010101" pitchFamily="2" charset="-122"/>
              </a:rPr>
              <a:t>/</a:t>
            </a:r>
            <a:r>
              <a:rPr kumimoji="0" lang="zh-CN" altLang="en-US" sz="2000">
                <a:solidFill>
                  <a:srgbClr val="0033CC"/>
                </a:solidFill>
                <a:ea typeface="宋体" panose="02010600030101010101" pitchFamily="2" charset="-122"/>
              </a:rPr>
              <a:t>列复用同一套地址线</a:t>
            </a:r>
          </a:p>
        </p:txBody>
      </p:sp>
    </p:spTree>
    <p:extLst>
      <p:ext uri="{BB962C8B-B14F-4D97-AF65-F5344CB8AC3E}">
        <p14:creationId xmlns:p14="http://schemas.microsoft.com/office/powerpoint/2010/main" val="3803290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4253476" cy="830998"/>
            <a:chOff x="908363" y="278221"/>
            <a:chExt cx="4253476" cy="830997"/>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409906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Internal Architecture of DRAM Chip</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964355"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DRAM</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芯片的内部结构</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6" name="Picture 2">
            <a:extLst>
              <a:ext uri="{FF2B5EF4-FFF2-40B4-BE49-F238E27FC236}">
                <a16:creationId xmlns:a16="http://schemas.microsoft.com/office/drawing/2014/main" id="{79F52ECC-46D8-49D7-B41B-36074155B4F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04570" y="1327878"/>
            <a:ext cx="6323012"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1">
            <a:extLst>
              <a:ext uri="{FF2B5EF4-FFF2-40B4-BE49-F238E27FC236}">
                <a16:creationId xmlns:a16="http://schemas.microsoft.com/office/drawing/2014/main" id="{A1D6DEC0-449E-49E8-8E5A-8400B92C46A4}"/>
              </a:ext>
            </a:extLst>
          </p:cNvPr>
          <p:cNvSpPr txBox="1">
            <a:spLocks noChangeArrowheads="1"/>
          </p:cNvSpPr>
          <p:nvPr/>
        </p:nvSpPr>
        <p:spPr bwMode="auto">
          <a:xfrm>
            <a:off x="4466545" y="5953853"/>
            <a:ext cx="5832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fr-FR" altLang="zh-CN" sz="2000">
                <a:ea typeface="宋体" panose="02010600030101010101" pitchFamily="2" charset="-122"/>
              </a:rPr>
              <a:t>A 64-Mbit DRAM device (4096 x 1024 x 16)</a:t>
            </a:r>
            <a:endParaRPr kumimoji="0" lang="zh-CN" altLang="en-US" sz="2000">
              <a:ea typeface="宋体" panose="02010600030101010101" pitchFamily="2" charset="-122"/>
            </a:endParaRPr>
          </a:p>
        </p:txBody>
      </p:sp>
      <p:sp>
        <p:nvSpPr>
          <p:cNvPr id="18" name="矩形 17">
            <a:extLst>
              <a:ext uri="{FF2B5EF4-FFF2-40B4-BE49-F238E27FC236}">
                <a16:creationId xmlns:a16="http://schemas.microsoft.com/office/drawing/2014/main" id="{F36C3214-EB3D-479B-9FF2-27BD9781AFEC}"/>
              </a:ext>
            </a:extLst>
          </p:cNvPr>
          <p:cNvSpPr>
            <a:spLocks noChangeArrowheads="1"/>
          </p:cNvSpPr>
          <p:nvPr/>
        </p:nvSpPr>
        <p:spPr bwMode="auto">
          <a:xfrm>
            <a:off x="4826907" y="2610578"/>
            <a:ext cx="863600" cy="647700"/>
          </a:xfrm>
          <a:prstGeom prst="rect">
            <a:avLst/>
          </a:prstGeom>
          <a:noFill/>
          <a:ln w="28575" algn="ctr">
            <a:solidFill>
              <a:srgbClr val="0033CC"/>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19" name="矩形 18">
            <a:extLst>
              <a:ext uri="{FF2B5EF4-FFF2-40B4-BE49-F238E27FC236}">
                <a16:creationId xmlns:a16="http://schemas.microsoft.com/office/drawing/2014/main" id="{4B868E5D-10B2-440E-BB94-69D7251C4CA4}"/>
              </a:ext>
            </a:extLst>
          </p:cNvPr>
          <p:cNvSpPr>
            <a:spLocks noChangeArrowheads="1"/>
          </p:cNvSpPr>
          <p:nvPr/>
        </p:nvSpPr>
        <p:spPr bwMode="auto">
          <a:xfrm>
            <a:off x="4826907" y="4585428"/>
            <a:ext cx="863600" cy="647700"/>
          </a:xfrm>
          <a:prstGeom prst="rect">
            <a:avLst/>
          </a:prstGeom>
          <a:noFill/>
          <a:ln w="28575" algn="ctr">
            <a:solidFill>
              <a:srgbClr val="0033CC"/>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5DAC7470-E5FD-46EA-A5FA-A1AC388BAFAA}"/>
              </a:ext>
            </a:extLst>
          </p:cNvPr>
          <p:cNvSpPr>
            <a:spLocks noChangeArrowheads="1"/>
          </p:cNvSpPr>
          <p:nvPr/>
        </p:nvSpPr>
        <p:spPr bwMode="auto">
          <a:xfrm>
            <a:off x="7968570" y="2147028"/>
            <a:ext cx="1295400" cy="1008062"/>
          </a:xfrm>
          <a:prstGeom prst="rect">
            <a:avLst/>
          </a:prstGeom>
          <a:noFill/>
          <a:ln w="28575" algn="ctr">
            <a:solidFill>
              <a:srgbClr val="0033CC"/>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21" name="TextBox 15">
            <a:extLst>
              <a:ext uri="{FF2B5EF4-FFF2-40B4-BE49-F238E27FC236}">
                <a16:creationId xmlns:a16="http://schemas.microsoft.com/office/drawing/2014/main" id="{989F6AD3-2D30-4F31-B8D8-28B5F614C270}"/>
              </a:ext>
            </a:extLst>
          </p:cNvPr>
          <p:cNvSpPr txBox="1">
            <a:spLocks noChangeArrowheads="1"/>
          </p:cNvSpPr>
          <p:nvPr/>
        </p:nvSpPr>
        <p:spPr bwMode="auto">
          <a:xfrm>
            <a:off x="2104345" y="1470753"/>
            <a:ext cx="1512887" cy="400050"/>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zh-CN" altLang="en-US" sz="2000" dirty="0">
                <a:solidFill>
                  <a:schemeClr val="bg1"/>
                </a:solidFill>
                <a:latin typeface="微软雅黑" panose="020B0503020204020204" pitchFamily="34" charset="-122"/>
                <a:ea typeface="微软雅黑" panose="020B0503020204020204" pitchFamily="34" charset="-122"/>
              </a:rPr>
              <a:t>缓冲器</a:t>
            </a:r>
          </a:p>
        </p:txBody>
      </p:sp>
      <p:sp>
        <p:nvSpPr>
          <p:cNvPr id="22" name="矩形 21">
            <a:extLst>
              <a:ext uri="{FF2B5EF4-FFF2-40B4-BE49-F238E27FC236}">
                <a16:creationId xmlns:a16="http://schemas.microsoft.com/office/drawing/2014/main" id="{623963E3-2E50-4CF1-A7C5-98420D3CDCBF}"/>
              </a:ext>
            </a:extLst>
          </p:cNvPr>
          <p:cNvSpPr>
            <a:spLocks noChangeArrowheads="1"/>
          </p:cNvSpPr>
          <p:nvPr/>
        </p:nvSpPr>
        <p:spPr bwMode="auto">
          <a:xfrm>
            <a:off x="6123895" y="4279040"/>
            <a:ext cx="647700" cy="1368425"/>
          </a:xfrm>
          <a:prstGeom prst="rect">
            <a:avLst/>
          </a:prstGeom>
          <a:noFill/>
          <a:ln w="28575"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23" name="TextBox 17">
            <a:extLst>
              <a:ext uri="{FF2B5EF4-FFF2-40B4-BE49-F238E27FC236}">
                <a16:creationId xmlns:a16="http://schemas.microsoft.com/office/drawing/2014/main" id="{74E57804-151F-496E-A78D-9FFA9766B772}"/>
              </a:ext>
            </a:extLst>
          </p:cNvPr>
          <p:cNvSpPr txBox="1">
            <a:spLocks noChangeArrowheads="1"/>
          </p:cNvSpPr>
          <p:nvPr/>
        </p:nvSpPr>
        <p:spPr bwMode="auto">
          <a:xfrm>
            <a:off x="2104345" y="2018440"/>
            <a:ext cx="1512887"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zh-CN" altLang="en-US" sz="2000" dirty="0">
                <a:solidFill>
                  <a:schemeClr val="bg1"/>
                </a:solidFill>
                <a:ea typeface="宋体" panose="02010600030101010101" pitchFamily="2" charset="-122"/>
              </a:rPr>
              <a:t>译码器</a:t>
            </a:r>
          </a:p>
        </p:txBody>
      </p:sp>
      <p:sp>
        <p:nvSpPr>
          <p:cNvPr id="24" name="矩形 23">
            <a:extLst>
              <a:ext uri="{FF2B5EF4-FFF2-40B4-BE49-F238E27FC236}">
                <a16:creationId xmlns:a16="http://schemas.microsoft.com/office/drawing/2014/main" id="{2F24F70A-D19F-4DC2-AF2B-5B0CD85DB401}"/>
              </a:ext>
            </a:extLst>
          </p:cNvPr>
          <p:cNvSpPr>
            <a:spLocks noChangeArrowheads="1"/>
          </p:cNvSpPr>
          <p:nvPr/>
        </p:nvSpPr>
        <p:spPr bwMode="auto">
          <a:xfrm>
            <a:off x="7058932" y="2623278"/>
            <a:ext cx="865188" cy="576262"/>
          </a:xfrm>
          <a:prstGeom prst="rect">
            <a:avLst/>
          </a:prstGeom>
          <a:noFill/>
          <a:ln w="28575"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25" name="矩形 24">
            <a:extLst>
              <a:ext uri="{FF2B5EF4-FFF2-40B4-BE49-F238E27FC236}">
                <a16:creationId xmlns:a16="http://schemas.microsoft.com/office/drawing/2014/main" id="{5E9FEDAA-4A45-487D-AF55-EAE67F622A7B}"/>
              </a:ext>
            </a:extLst>
          </p:cNvPr>
          <p:cNvSpPr>
            <a:spLocks noChangeArrowheads="1"/>
          </p:cNvSpPr>
          <p:nvPr/>
        </p:nvSpPr>
        <p:spPr bwMode="auto">
          <a:xfrm>
            <a:off x="7490732" y="3488465"/>
            <a:ext cx="1512888" cy="574675"/>
          </a:xfrm>
          <a:prstGeom prst="rect">
            <a:avLst/>
          </a:prstGeom>
          <a:noFill/>
          <a:ln w="28575" algn="ctr">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26" name="TextBox 20">
            <a:extLst>
              <a:ext uri="{FF2B5EF4-FFF2-40B4-BE49-F238E27FC236}">
                <a16:creationId xmlns:a16="http://schemas.microsoft.com/office/drawing/2014/main" id="{FA581FAD-D6C6-4A46-9E30-58A7C826CAFD}"/>
              </a:ext>
            </a:extLst>
          </p:cNvPr>
          <p:cNvSpPr txBox="1">
            <a:spLocks noChangeArrowheads="1"/>
          </p:cNvSpPr>
          <p:nvPr/>
        </p:nvSpPr>
        <p:spPr bwMode="auto">
          <a:xfrm>
            <a:off x="1959882" y="2740753"/>
            <a:ext cx="1873250" cy="101566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zh-CN" altLang="en-US" sz="2000" b="1" dirty="0">
                <a:solidFill>
                  <a:schemeClr val="bg1"/>
                </a:solidFill>
                <a:latin typeface="微软雅黑" panose="020B0503020204020204" pitchFamily="34" charset="-122"/>
                <a:ea typeface="微软雅黑" panose="020B0503020204020204" pitchFamily="34" charset="-122"/>
              </a:rPr>
              <a:t>读出放大器</a:t>
            </a:r>
            <a:endParaRPr kumimoji="0" lang="en-US" altLang="zh-CN" sz="2000" b="1" dirty="0">
              <a:solidFill>
                <a:schemeClr val="bg1"/>
              </a:solidFill>
              <a:latin typeface="微软雅黑" panose="020B0503020204020204" pitchFamily="34" charset="-122"/>
              <a:ea typeface="微软雅黑" panose="020B0503020204020204" pitchFamily="34" charset="-122"/>
            </a:endParaRPr>
          </a:p>
          <a:p>
            <a:pPr algn="ctr">
              <a:spcBef>
                <a:spcPct val="0"/>
              </a:spcBef>
              <a:buClrTx/>
              <a:buFontTx/>
              <a:buNone/>
            </a:pPr>
            <a:r>
              <a:rPr kumimoji="0" lang="zh-CN" altLang="en-US" sz="2000" dirty="0">
                <a:solidFill>
                  <a:schemeClr val="bg1"/>
                </a:solidFill>
                <a:latin typeface="微软雅黑" panose="020B0503020204020204" pitchFamily="34" charset="-122"/>
                <a:ea typeface="微软雅黑" panose="020B0503020204020204" pitchFamily="34" charset="-122"/>
              </a:rPr>
              <a:t>用于感应和存储行数据</a:t>
            </a:r>
          </a:p>
        </p:txBody>
      </p:sp>
      <p:sp>
        <p:nvSpPr>
          <p:cNvPr id="27" name="矩形 26">
            <a:extLst>
              <a:ext uri="{FF2B5EF4-FFF2-40B4-BE49-F238E27FC236}">
                <a16:creationId xmlns:a16="http://schemas.microsoft.com/office/drawing/2014/main" id="{7673DAE5-2E4C-4686-B855-D527CDC6011E}"/>
              </a:ext>
            </a:extLst>
          </p:cNvPr>
          <p:cNvSpPr>
            <a:spLocks noChangeArrowheads="1"/>
          </p:cNvSpPr>
          <p:nvPr/>
        </p:nvSpPr>
        <p:spPr bwMode="auto">
          <a:xfrm>
            <a:off x="4826907" y="3456715"/>
            <a:ext cx="922338" cy="954088"/>
          </a:xfrm>
          <a:prstGeom prst="rect">
            <a:avLst/>
          </a:prstGeom>
          <a:noFill/>
          <a:ln w="28575" algn="ctr">
            <a:solidFill>
              <a:srgbClr val="7030A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28" name="TextBox 22">
            <a:extLst>
              <a:ext uri="{FF2B5EF4-FFF2-40B4-BE49-F238E27FC236}">
                <a16:creationId xmlns:a16="http://schemas.microsoft.com/office/drawing/2014/main" id="{7D9F759B-3C67-4DA8-833B-2A717E75549C}"/>
              </a:ext>
            </a:extLst>
          </p:cNvPr>
          <p:cNvSpPr txBox="1">
            <a:spLocks noChangeArrowheads="1"/>
          </p:cNvSpPr>
          <p:nvPr/>
        </p:nvSpPr>
        <p:spPr bwMode="auto">
          <a:xfrm>
            <a:off x="2104345" y="4279040"/>
            <a:ext cx="1611312" cy="1631216"/>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zh-CN" altLang="en-US" sz="2000" b="1" dirty="0">
                <a:solidFill>
                  <a:schemeClr val="bg1"/>
                </a:solidFill>
                <a:latin typeface="微软雅黑" panose="020B0503020204020204" pitchFamily="34" charset="-122"/>
                <a:ea typeface="微软雅黑" panose="020B0503020204020204" pitchFamily="34" charset="-122"/>
              </a:rPr>
              <a:t>刷新逻辑</a:t>
            </a:r>
            <a:endParaRPr kumimoji="0" lang="en-US" altLang="zh-CN" sz="2000" b="1" dirty="0">
              <a:solidFill>
                <a:schemeClr val="bg1"/>
              </a:solidFill>
              <a:latin typeface="微软雅黑" panose="020B0503020204020204" pitchFamily="34" charset="-122"/>
              <a:ea typeface="微软雅黑" panose="020B0503020204020204" pitchFamily="34" charset="-122"/>
            </a:endParaRPr>
          </a:p>
          <a:p>
            <a:pPr algn="ctr">
              <a:spcBef>
                <a:spcPct val="0"/>
              </a:spcBef>
              <a:buClrTx/>
              <a:buFontTx/>
              <a:buNone/>
            </a:pPr>
            <a:r>
              <a:rPr kumimoji="0" lang="zh-CN" altLang="en-US" sz="2000" dirty="0">
                <a:solidFill>
                  <a:schemeClr val="bg1"/>
                </a:solidFill>
                <a:latin typeface="微软雅黑" panose="020B0503020204020204" pitchFamily="34" charset="-122"/>
                <a:ea typeface="微软雅黑" panose="020B0503020204020204" pitchFamily="34" charset="-122"/>
              </a:rPr>
              <a:t>设置在内部以减轻</a:t>
            </a:r>
            <a:r>
              <a:rPr kumimoji="0" lang="en-US" altLang="zh-CN" sz="2000" dirty="0">
                <a:solidFill>
                  <a:schemeClr val="bg1"/>
                </a:solidFill>
                <a:latin typeface="微软雅黑" panose="020B0503020204020204" pitchFamily="34" charset="-122"/>
                <a:ea typeface="微软雅黑" panose="020B0503020204020204" pitchFamily="34" charset="-122"/>
              </a:rPr>
              <a:t>DRAM</a:t>
            </a:r>
            <a:r>
              <a:rPr kumimoji="0" lang="zh-CN" altLang="en-US" sz="2000" dirty="0">
                <a:solidFill>
                  <a:schemeClr val="bg1"/>
                </a:solidFill>
                <a:latin typeface="微软雅黑" panose="020B0503020204020204" pitchFamily="34" charset="-122"/>
                <a:ea typeface="微软雅黑" panose="020B0503020204020204" pitchFamily="34" charset="-122"/>
              </a:rPr>
              <a:t>控制器负担</a:t>
            </a:r>
          </a:p>
        </p:txBody>
      </p:sp>
      <p:sp>
        <p:nvSpPr>
          <p:cNvPr id="29" name="矩形 28">
            <a:extLst>
              <a:ext uri="{FF2B5EF4-FFF2-40B4-BE49-F238E27FC236}">
                <a16:creationId xmlns:a16="http://schemas.microsoft.com/office/drawing/2014/main" id="{2652FD22-514E-40A2-88CE-2480F5F01C05}"/>
              </a:ext>
            </a:extLst>
          </p:cNvPr>
          <p:cNvSpPr>
            <a:spLocks noChangeArrowheads="1"/>
          </p:cNvSpPr>
          <p:nvPr/>
        </p:nvSpPr>
        <p:spPr bwMode="auto">
          <a:xfrm>
            <a:off x="7490732" y="4207603"/>
            <a:ext cx="1512888" cy="1439862"/>
          </a:xfrm>
          <a:prstGeom prst="rect">
            <a:avLst/>
          </a:prstGeom>
          <a:noFill/>
          <a:ln w="28575" algn="ctr">
            <a:solidFill>
              <a:srgbClr val="FFC00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30" name="TextBox 24">
            <a:extLst>
              <a:ext uri="{FF2B5EF4-FFF2-40B4-BE49-F238E27FC236}">
                <a16:creationId xmlns:a16="http://schemas.microsoft.com/office/drawing/2014/main" id="{0EF9C617-A5EE-4C58-B524-F7900C58E848}"/>
              </a:ext>
            </a:extLst>
          </p:cNvPr>
          <p:cNvSpPr txBox="1">
            <a:spLocks noChangeArrowheads="1"/>
          </p:cNvSpPr>
          <p:nvPr/>
        </p:nvSpPr>
        <p:spPr bwMode="auto">
          <a:xfrm>
            <a:off x="9089345" y="4855303"/>
            <a:ext cx="1763712" cy="400110"/>
          </a:xfrm>
          <a:prstGeom prst="rect">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000" dirty="0">
                <a:solidFill>
                  <a:schemeClr val="bg1"/>
                </a:solidFill>
                <a:latin typeface="微软雅黑" panose="020B0503020204020204" pitchFamily="34" charset="-122"/>
                <a:ea typeface="微软雅黑" panose="020B0503020204020204" pitchFamily="34" charset="-122"/>
              </a:rPr>
              <a:t>DRAM</a:t>
            </a:r>
            <a:r>
              <a:rPr kumimoji="0" lang="zh-CN" altLang="en-US" sz="2000" dirty="0">
                <a:solidFill>
                  <a:schemeClr val="bg1"/>
                </a:solidFill>
                <a:latin typeface="微软雅黑" panose="020B0503020204020204" pitchFamily="34" charset="-122"/>
                <a:ea typeface="微软雅黑" panose="020B0503020204020204" pitchFamily="34" charset="-122"/>
              </a:rPr>
              <a:t>阵列</a:t>
            </a:r>
          </a:p>
        </p:txBody>
      </p:sp>
      <p:sp>
        <p:nvSpPr>
          <p:cNvPr id="31" name="TextBox 25">
            <a:extLst>
              <a:ext uri="{FF2B5EF4-FFF2-40B4-BE49-F238E27FC236}">
                <a16:creationId xmlns:a16="http://schemas.microsoft.com/office/drawing/2014/main" id="{5244C8C0-EC2F-48D9-9CD5-88AAD20F46F1}"/>
              </a:ext>
            </a:extLst>
          </p:cNvPr>
          <p:cNvSpPr txBox="1">
            <a:spLocks noChangeArrowheads="1"/>
          </p:cNvSpPr>
          <p:nvPr/>
        </p:nvSpPr>
        <p:spPr bwMode="auto">
          <a:xfrm>
            <a:off x="5938157" y="3420203"/>
            <a:ext cx="13509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1600">
                <a:ea typeface="宋体" panose="02010600030101010101" pitchFamily="2" charset="-122"/>
              </a:rPr>
              <a:t>next row to be refreshed</a:t>
            </a:r>
            <a:endParaRPr kumimoji="0" lang="zh-CN" altLang="en-US" sz="1600">
              <a:ea typeface="宋体" panose="02010600030101010101" pitchFamily="2" charset="-122"/>
            </a:endParaRPr>
          </a:p>
        </p:txBody>
      </p:sp>
      <p:cxnSp>
        <p:nvCxnSpPr>
          <p:cNvPr id="32" name="直接箭头连接符 31">
            <a:extLst>
              <a:ext uri="{FF2B5EF4-FFF2-40B4-BE49-F238E27FC236}">
                <a16:creationId xmlns:a16="http://schemas.microsoft.com/office/drawing/2014/main" id="{B29716B8-2A53-49F1-88B0-8F2E83278474}"/>
              </a:ext>
            </a:extLst>
          </p:cNvPr>
          <p:cNvCxnSpPr>
            <a:cxnSpLocks noChangeShapeType="1"/>
            <a:endCxn id="31" idx="1"/>
          </p:cNvCxnSpPr>
          <p:nvPr/>
        </p:nvCxnSpPr>
        <p:spPr bwMode="auto">
          <a:xfrm flipV="1">
            <a:off x="5633357" y="3712303"/>
            <a:ext cx="304800" cy="495300"/>
          </a:xfrm>
          <a:prstGeom prst="straightConnector1">
            <a:avLst/>
          </a:prstGeom>
          <a:noFill/>
          <a:ln w="28575" algn="ctr">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5034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linds(horizontal)">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linds(horizontal)">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blinds(horizontal)">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linds(horizontal)">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blinds(horizontal)">
                                      <p:cBhvr>
                                        <p:cTn id="56" dur="500"/>
                                        <p:tgtEl>
                                          <p:spTgt spid="32"/>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blinds(horizontal)">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blinds(horizontal)">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blinds(horizontal)">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4014756" cy="832820"/>
            <a:chOff x="908363" y="278221"/>
            <a:chExt cx="4014756" cy="832819"/>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2621416" cy="309599"/>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DRAM Cell</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1T1C</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725635"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DRAM</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单元（</a:t>
              </a:r>
              <a:r>
                <a:rPr lang="en-US" altLang="zh-CN" sz="2800" b="1" spc="151" dirty="0" err="1">
                  <a:solidFill>
                    <a:schemeClr val="tx1">
                      <a:lumMod val="85000"/>
                      <a:lumOff val="15000"/>
                    </a:schemeClr>
                  </a:solidFill>
                  <a:latin typeface="等线" panose="02010600030101010101" pitchFamily="2" charset="-122"/>
                  <a:ea typeface="等线" panose="02010600030101010101" pitchFamily="2" charset="-122"/>
                </a:rPr>
                <a:t>1T1C</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8" name="Picture 2">
            <a:extLst>
              <a:ext uri="{FF2B5EF4-FFF2-40B4-BE49-F238E27FC236}">
                <a16:creationId xmlns:a16="http://schemas.microsoft.com/office/drawing/2014/main" id="{C6864C5E-F145-440C-BC4F-BF133C074CD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31285" y="1278193"/>
            <a:ext cx="9545437" cy="5073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3C8BB188-D028-45F8-808F-04767AEA7B05}"/>
              </a:ext>
            </a:extLst>
          </p:cNvPr>
          <p:cNvSpPr txBox="1"/>
          <p:nvPr/>
        </p:nvSpPr>
        <p:spPr>
          <a:xfrm>
            <a:off x="6341806" y="1111045"/>
            <a:ext cx="5545394" cy="1729769"/>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每个存储单元由</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个“晶体管</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电容”对构成</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电容需要周期性</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刷新</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，导致其读写性能低</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控制信号包括行、列扫描信号，时钟等等</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5163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 name="文本框 1">
            <a:extLst>
              <a:ext uri="{FF2B5EF4-FFF2-40B4-BE49-F238E27FC236}">
                <a16:creationId xmlns:a16="http://schemas.microsoft.com/office/drawing/2014/main" id="{2E63137F-1545-4A23-8985-F45AD0E643AA}"/>
              </a:ext>
            </a:extLst>
          </p:cNvPr>
          <p:cNvSpPr txBox="1"/>
          <p:nvPr/>
        </p:nvSpPr>
        <p:spPr>
          <a:xfrm>
            <a:off x="904459" y="1287946"/>
            <a:ext cx="8941157" cy="4145302"/>
          </a:xfrm>
          <a:prstGeom prst="rect">
            <a:avLst/>
          </a:prstGeom>
          <a:noFill/>
        </p:spPr>
        <p:txBody>
          <a:bodyPr wrap="square" rtlCol="0">
            <a:spAutoFit/>
          </a:bodyPr>
          <a:lstStyle/>
          <a:p>
            <a:pPr marL="457200" indent="-457200">
              <a:lnSpc>
                <a:spcPts val="8200"/>
              </a:lnSpc>
              <a:buClr>
                <a:srgbClr val="0055D2"/>
              </a:buClr>
              <a:buFont typeface="Wingdings" panose="05000000000000000000" pitchFamily="2" charset="2"/>
              <a:buChar char="Ø"/>
            </a:pPr>
            <a:r>
              <a:rPr lang="zh-CN" altLang="en-US" sz="3200" dirty="0"/>
              <a:t>主存系统</a:t>
            </a:r>
            <a:endParaRPr lang="en-US" altLang="zh-CN" sz="3200" dirty="0"/>
          </a:p>
          <a:p>
            <a:pPr marL="457200" indent="-457200">
              <a:lnSpc>
                <a:spcPts val="8200"/>
              </a:lnSpc>
              <a:buClr>
                <a:srgbClr val="0055D2"/>
              </a:buClr>
              <a:buFont typeface="Wingdings" panose="05000000000000000000" pitchFamily="2" charset="2"/>
              <a:buChar char="Ø"/>
            </a:pPr>
            <a:r>
              <a:rPr lang="zh-CN" altLang="en-US" sz="3200" dirty="0"/>
              <a:t>硬盘及</a:t>
            </a:r>
            <a:r>
              <a:rPr lang="en-US" altLang="zh-CN" sz="3200" dirty="0"/>
              <a:t>RAID</a:t>
            </a:r>
          </a:p>
          <a:p>
            <a:pPr marL="457200" indent="-457200">
              <a:lnSpc>
                <a:spcPts val="8200"/>
              </a:lnSpc>
              <a:buClr>
                <a:srgbClr val="0055D2"/>
              </a:buClr>
              <a:buFont typeface="Wingdings" panose="05000000000000000000" pitchFamily="2" charset="2"/>
              <a:buChar char="Ø"/>
            </a:pPr>
            <a:r>
              <a:rPr lang="zh-CN" altLang="en-US" sz="3200" dirty="0"/>
              <a:t>新型存储器</a:t>
            </a:r>
            <a:endParaRPr lang="en-US" altLang="zh-CN" sz="3200" dirty="0"/>
          </a:p>
          <a:p>
            <a:pPr marL="457200" indent="-457200">
              <a:lnSpc>
                <a:spcPts val="8200"/>
              </a:lnSpc>
              <a:buClr>
                <a:srgbClr val="0055D2"/>
              </a:buClr>
              <a:buFont typeface="Wingdings" panose="05000000000000000000" pitchFamily="2" charset="2"/>
              <a:buChar char="Ø"/>
            </a:pPr>
            <a:r>
              <a:rPr lang="en-US" altLang="zh-CN" sz="3200" dirty="0"/>
              <a:t>Cache</a:t>
            </a:r>
            <a:r>
              <a:rPr lang="zh-CN" altLang="en-US" sz="3200" dirty="0"/>
              <a:t>一致性</a:t>
            </a:r>
            <a:endParaRPr lang="en-US" altLang="zh-CN" sz="3200" dirty="0"/>
          </a:p>
        </p:txBody>
      </p:sp>
      <p:grpSp>
        <p:nvGrpSpPr>
          <p:cNvPr id="7" name="组合 6">
            <a:extLst>
              <a:ext uri="{FF2B5EF4-FFF2-40B4-BE49-F238E27FC236}">
                <a16:creationId xmlns:a16="http://schemas.microsoft.com/office/drawing/2014/main" id="{335C6E47-663F-423B-9347-1F6CABB269FC}"/>
              </a:ext>
            </a:extLst>
          </p:cNvPr>
          <p:cNvGrpSpPr/>
          <p:nvPr/>
        </p:nvGrpSpPr>
        <p:grpSpPr>
          <a:xfrm>
            <a:off x="908365" y="278225"/>
            <a:ext cx="2287119" cy="830998"/>
            <a:chOff x="908363" y="278221"/>
            <a:chExt cx="2287119" cy="830997"/>
          </a:xfrm>
        </p:grpSpPr>
        <p:sp>
          <p:nvSpPr>
            <p:cNvPr id="8" name="矩形 7">
              <a:extLst>
                <a:ext uri="{FF2B5EF4-FFF2-40B4-BE49-F238E27FC236}">
                  <a16:creationId xmlns:a16="http://schemas.microsoft.com/office/drawing/2014/main" id="{640BCEAF-A661-4E09-A809-DBA8ED1FC3E5}"/>
                </a:ext>
              </a:extLst>
            </p:cNvPr>
            <p:cNvSpPr/>
            <p:nvPr/>
          </p:nvSpPr>
          <p:spPr>
            <a:xfrm>
              <a:off x="908363" y="801441"/>
              <a:ext cx="228711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Memory System</a:t>
              </a:r>
            </a:p>
          </p:txBody>
        </p:sp>
        <p:sp>
          <p:nvSpPr>
            <p:cNvPr id="9" name="矩形 8">
              <a:extLst>
                <a:ext uri="{FF2B5EF4-FFF2-40B4-BE49-F238E27FC236}">
                  <a16:creationId xmlns:a16="http://schemas.microsoft.com/office/drawing/2014/main" id="{F04597DC-7A5F-45F5-9129-BA5061349973}"/>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2454121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3413264" cy="830998"/>
            <a:chOff x="908363" y="278221"/>
            <a:chExt cx="3413264" cy="830997"/>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341326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Differential Sense Amplifier</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差分读出放大器</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3" name="Picture 2">
            <a:extLst>
              <a:ext uri="{FF2B5EF4-FFF2-40B4-BE49-F238E27FC236}">
                <a16:creationId xmlns:a16="http://schemas.microsoft.com/office/drawing/2014/main" id="{D89E7476-9C6F-4B8F-8E02-7323BB4D2CD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3832" y="1284334"/>
            <a:ext cx="8684336" cy="291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63F79C5D-1E01-4B82-A786-190F2CC310FA}"/>
              </a:ext>
            </a:extLst>
          </p:cNvPr>
          <p:cNvSpPr txBox="1"/>
          <p:nvPr/>
        </p:nvSpPr>
        <p:spPr>
          <a:xfrm>
            <a:off x="1890157" y="4624392"/>
            <a:ext cx="8428265" cy="1308884"/>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存储单元电容中所包含的电荷量太少使得位线上的电压很难被测量到，这才引入</a:t>
            </a:r>
            <a:r>
              <a:rPr lang="zh-CN" altLang="en-US" sz="2800" b="1" dirty="0">
                <a:solidFill>
                  <a:srgbClr val="0066FF"/>
                </a:solidFill>
                <a:latin typeface="微软雅黑" panose="020B0503020204020204" pitchFamily="34" charset="-122"/>
                <a:ea typeface="微软雅黑" panose="020B0503020204020204" pitchFamily="34" charset="-122"/>
              </a:rPr>
              <a:t>读出放大器</a:t>
            </a:r>
            <a:r>
              <a:rPr lang="zh-CN" altLang="en-US" sz="2800" dirty="0">
                <a:latin typeface="微软雅黑" panose="020B0503020204020204" pitchFamily="34" charset="-122"/>
                <a:ea typeface="微软雅黑" panose="020B0503020204020204" pitchFamily="34" charset="-122"/>
              </a:rPr>
              <a:t>来解析电压。</a:t>
            </a:r>
          </a:p>
        </p:txBody>
      </p:sp>
    </p:spTree>
    <p:extLst>
      <p:ext uri="{BB962C8B-B14F-4D97-AF65-F5344CB8AC3E}">
        <p14:creationId xmlns:p14="http://schemas.microsoft.com/office/powerpoint/2010/main" val="321898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3413264" cy="830998"/>
            <a:chOff x="908363" y="278221"/>
            <a:chExt cx="3413264" cy="830997"/>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341326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Differential Sense Amplifier</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差分读出放大器</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文本框 7">
            <a:extLst>
              <a:ext uri="{FF2B5EF4-FFF2-40B4-BE49-F238E27FC236}">
                <a16:creationId xmlns:a16="http://schemas.microsoft.com/office/drawing/2014/main" id="{14AADABF-8C97-449D-8A85-CD9226CFFEF0}"/>
              </a:ext>
            </a:extLst>
          </p:cNvPr>
          <p:cNvSpPr txBox="1"/>
          <p:nvPr/>
        </p:nvSpPr>
        <p:spPr>
          <a:xfrm>
            <a:off x="1052051" y="2000303"/>
            <a:ext cx="10078065" cy="4120295"/>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读出放大器的主要功能：</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感应和放大</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通过比较感应位线上微小的电压变化；将这种电压变化放大到可解析的信息位</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恢复存储单元的值</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当晶体管被打开，存储单元将放电</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临时的数据缓存单元</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09132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5010351" cy="830999"/>
            <a:chOff x="908362" y="278221"/>
            <a:chExt cx="5010351"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52598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Example</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DRAM Array Access</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4721229"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DRAM</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存储阵列的访问示例</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a:extLst>
              <a:ext uri="{FF2B5EF4-FFF2-40B4-BE49-F238E27FC236}">
                <a16:creationId xmlns:a16="http://schemas.microsoft.com/office/drawing/2014/main" id="{D6FF338F-0395-438D-9DBE-F724DD64E8E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28799" y="1275589"/>
            <a:ext cx="8554064" cy="5294313"/>
          </a:xfrm>
          <a:prstGeom prst="rect">
            <a:avLst/>
          </a:prstGeom>
        </p:spPr>
      </p:pic>
    </p:spTree>
    <p:extLst>
      <p:ext uri="{BB962C8B-B14F-4D97-AF65-F5344CB8AC3E}">
        <p14:creationId xmlns:p14="http://schemas.microsoft.com/office/powerpoint/2010/main" val="130870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4253477" cy="830999"/>
            <a:chOff x="908362" y="278221"/>
            <a:chExt cx="4253477"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299960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DRAM Access Protocols</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964355"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DRAM</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的常见访问协议</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11C2F9EB-39E7-4A59-B733-A3C0A14ADA7B}"/>
              </a:ext>
            </a:extLst>
          </p:cNvPr>
          <p:cNvSpPr txBox="1"/>
          <p:nvPr/>
        </p:nvSpPr>
        <p:spPr>
          <a:xfrm>
            <a:off x="1087236" y="1635658"/>
            <a:ext cx="5128507" cy="4662302"/>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读存储器</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写存储器</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突发传输</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预充电</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刷新</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初始化</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TextBox 3">
            <a:extLst>
              <a:ext uri="{FF2B5EF4-FFF2-40B4-BE49-F238E27FC236}">
                <a16:creationId xmlns:a16="http://schemas.microsoft.com/office/drawing/2014/main" id="{4865B0F5-2912-4E4A-85E7-F6E3583D77D8}"/>
              </a:ext>
            </a:extLst>
          </p:cNvPr>
          <p:cNvSpPr txBox="1">
            <a:spLocks noChangeArrowheads="1"/>
          </p:cNvSpPr>
          <p:nvPr/>
        </p:nvSpPr>
        <p:spPr bwMode="auto">
          <a:xfrm>
            <a:off x="5161841" y="3100388"/>
            <a:ext cx="595247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zh-CN" sz="2400" dirty="0">
                <a:solidFill>
                  <a:srgbClr val="0033CC"/>
                </a:solidFill>
                <a:latin typeface="微软雅黑" panose="020B0503020204020204" pitchFamily="34" charset="-122"/>
                <a:ea typeface="微软雅黑" panose="020B0503020204020204" pitchFamily="34" charset="-122"/>
              </a:rPr>
              <a:t>DRAM</a:t>
            </a:r>
            <a:r>
              <a:rPr kumimoji="0" lang="zh-CN" altLang="en-US" sz="2400" dirty="0">
                <a:latin typeface="微软雅黑" panose="020B0503020204020204" pitchFamily="34" charset="-122"/>
                <a:ea typeface="微软雅黑" panose="020B0503020204020204" pitchFamily="34" charset="-122"/>
              </a:rPr>
              <a:t>：</a:t>
            </a:r>
            <a:r>
              <a:rPr kumimoji="0" lang="en-US" altLang="zh-CN" sz="2400" dirty="0">
                <a:latin typeface="微软雅黑" panose="020B0503020204020204" pitchFamily="34" charset="-122"/>
                <a:ea typeface="微软雅黑" panose="020B0503020204020204" pitchFamily="34" charset="-122"/>
              </a:rPr>
              <a:t>4096 × 2048 × 4-bit</a:t>
            </a:r>
          </a:p>
          <a:p>
            <a:pPr>
              <a:spcBef>
                <a:spcPct val="0"/>
              </a:spcBef>
              <a:buClrTx/>
              <a:buFontTx/>
              <a:buNone/>
            </a:pPr>
            <a:r>
              <a:rPr kumimoji="0" lang="en-US" altLang="zh-CN" sz="2400" dirty="0">
                <a:latin typeface="微软雅黑" panose="020B0503020204020204" pitchFamily="34" charset="-122"/>
                <a:ea typeface="微软雅黑" panose="020B0503020204020204" pitchFamily="34" charset="-122"/>
              </a:rPr>
              <a:t>            4 banks</a:t>
            </a:r>
          </a:p>
          <a:p>
            <a:pPr>
              <a:spcBef>
                <a:spcPct val="0"/>
              </a:spcBef>
              <a:buClrTx/>
              <a:buFontTx/>
              <a:buNone/>
            </a:pPr>
            <a:r>
              <a:rPr kumimoji="0" lang="en-US" altLang="zh-CN" sz="2400" dirty="0">
                <a:latin typeface="微软雅黑" panose="020B0503020204020204" pitchFamily="34" charset="-122"/>
                <a:ea typeface="微软雅黑" panose="020B0503020204020204" pitchFamily="34" charset="-122"/>
              </a:rPr>
              <a:t>            12-bit address bus (</a:t>
            </a:r>
            <a:r>
              <a:rPr kumimoji="0" lang="en-US" altLang="zh-CN" sz="2400" dirty="0" err="1">
                <a:latin typeface="微软雅黑" panose="020B0503020204020204" pitchFamily="34" charset="-122"/>
                <a:ea typeface="微软雅黑" panose="020B0503020204020204" pitchFamily="34" charset="-122"/>
              </a:rPr>
              <a:t>A0~A11</a:t>
            </a:r>
            <a:r>
              <a:rPr kumimoji="0" lang="en-US" altLang="zh-CN" sz="2400" dirty="0">
                <a:latin typeface="微软雅黑" panose="020B0503020204020204" pitchFamily="34" charset="-122"/>
                <a:ea typeface="微软雅黑" panose="020B0503020204020204" pitchFamily="34" charset="-122"/>
              </a:rPr>
              <a:t>)</a:t>
            </a:r>
          </a:p>
          <a:p>
            <a:pPr>
              <a:spcBef>
                <a:spcPct val="0"/>
              </a:spcBef>
              <a:buClrTx/>
              <a:buFontTx/>
              <a:buNone/>
            </a:pPr>
            <a:r>
              <a:rPr kumimoji="0" lang="en-US" altLang="zh-CN" sz="2400" dirty="0">
                <a:latin typeface="微软雅黑" panose="020B0503020204020204" pitchFamily="34" charset="-122"/>
                <a:ea typeface="微软雅黑" panose="020B0503020204020204" pitchFamily="34" charset="-122"/>
              </a:rPr>
              <a:t>            2-bit bank bus (</a:t>
            </a:r>
            <a:r>
              <a:rPr kumimoji="0" lang="en-US" altLang="zh-CN" sz="2400" dirty="0" err="1">
                <a:latin typeface="微软雅黑" panose="020B0503020204020204" pitchFamily="34" charset="-122"/>
                <a:ea typeface="微软雅黑" panose="020B0503020204020204" pitchFamily="34" charset="-122"/>
              </a:rPr>
              <a:t>BA0~BA1</a:t>
            </a:r>
            <a:r>
              <a:rPr kumimoji="0" lang="en-US" altLang="zh-CN" sz="2400" dirty="0">
                <a:latin typeface="微软雅黑" panose="020B0503020204020204" pitchFamily="34" charset="-122"/>
                <a:ea typeface="微软雅黑" panose="020B0503020204020204" pitchFamily="34" charset="-122"/>
              </a:rPr>
              <a:t>)</a:t>
            </a:r>
            <a:endParaRPr kumimoji="0"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519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2030779" cy="832118"/>
            <a:chOff x="908362" y="278221"/>
            <a:chExt cx="2030779" cy="832117"/>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2030779" cy="308896"/>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Initialization</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319977"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初始化</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11C2F9EB-39E7-4A59-B733-A3C0A14ADA7B}"/>
              </a:ext>
            </a:extLst>
          </p:cNvPr>
          <p:cNvSpPr txBox="1"/>
          <p:nvPr/>
        </p:nvSpPr>
        <p:spPr>
          <a:xfrm>
            <a:off x="1087236" y="1635658"/>
            <a:ext cx="10027078" cy="3863173"/>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通常，</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芯片内部有一个“</a:t>
            </a: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模式寄存器</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初始化阶段由北桥芯片在</a:t>
            </a:r>
            <a:r>
              <a:rPr lang="en-US" altLang="zh-CN"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BIOS</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的控制下设置模式寄存器</a:t>
            </a: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模式寄存器的值由地址总线提供</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88714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2030779" cy="832118"/>
            <a:chOff x="908362" y="278221"/>
            <a:chExt cx="2030779" cy="832117"/>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2030779" cy="308896"/>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Initialization</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319977"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初始化</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8" name="Picture 3">
            <a:extLst>
              <a:ext uri="{FF2B5EF4-FFF2-40B4-BE49-F238E27FC236}">
                <a16:creationId xmlns:a16="http://schemas.microsoft.com/office/drawing/2014/main" id="{7B590846-CFE8-459A-9050-46CDD469F02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8988" y="1284500"/>
            <a:ext cx="8200926" cy="492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6736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501283" cy="830999"/>
            <a:chOff x="908362" y="278221"/>
            <a:chExt cx="350128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50128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Read Protocol——Row Active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读协议</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行有效</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7" name="Picture 3">
            <a:extLst>
              <a:ext uri="{FF2B5EF4-FFF2-40B4-BE49-F238E27FC236}">
                <a16:creationId xmlns:a16="http://schemas.microsoft.com/office/drawing/2014/main" id="{56201ABE-EEAC-4E27-AD68-9B0A6970D2C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4113" y="1438955"/>
            <a:ext cx="7062787"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F9CC820E-DE8C-4EBE-AD58-BFFA27B39B12}"/>
              </a:ext>
            </a:extLst>
          </p:cNvPr>
          <p:cNvCxnSpPr>
            <a:cxnSpLocks noChangeShapeType="1"/>
          </p:cNvCxnSpPr>
          <p:nvPr/>
        </p:nvCxnSpPr>
        <p:spPr bwMode="auto">
          <a:xfrm>
            <a:off x="7018338" y="1799317"/>
            <a:ext cx="0" cy="3960813"/>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sp>
        <p:nvSpPr>
          <p:cNvPr id="13" name="TextBox 7">
            <a:extLst>
              <a:ext uri="{FF2B5EF4-FFF2-40B4-BE49-F238E27FC236}">
                <a16:creationId xmlns:a16="http://schemas.microsoft.com/office/drawing/2014/main" id="{6282C899-C2AD-40EC-8ACF-CB954B50F82B}"/>
              </a:ext>
            </a:extLst>
          </p:cNvPr>
          <p:cNvSpPr txBox="1">
            <a:spLocks noChangeArrowheads="1"/>
          </p:cNvSpPr>
          <p:nvPr/>
        </p:nvSpPr>
        <p:spPr bwMode="auto">
          <a:xfrm>
            <a:off x="4295775" y="5976030"/>
            <a:ext cx="5688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zh-CN" sz="2400">
                <a:ea typeface="宋体" panose="02010600030101010101" pitchFamily="2" charset="-122"/>
              </a:rPr>
              <a:t>RAS: Row Address Strobe (</a:t>
            </a:r>
            <a:r>
              <a:rPr kumimoji="0" lang="zh-CN" altLang="en-US" sz="2400">
                <a:ea typeface="宋体" panose="02010600030101010101" pitchFamily="2" charset="-122"/>
              </a:rPr>
              <a:t>行地址选通</a:t>
            </a:r>
            <a:r>
              <a:rPr kumimoji="0" lang="en-US" altLang="zh-CN" sz="2400">
                <a:ea typeface="宋体" panose="02010600030101010101" pitchFamily="2" charset="-122"/>
              </a:rPr>
              <a:t>) </a:t>
            </a:r>
            <a:endParaRPr kumimoji="0" lang="zh-CN" altLang="en-US" sz="2400">
              <a:ea typeface="宋体" panose="02010600030101010101" pitchFamily="2" charset="-122"/>
            </a:endParaRPr>
          </a:p>
        </p:txBody>
      </p:sp>
      <p:sp>
        <p:nvSpPr>
          <p:cNvPr id="14" name="矩形 13">
            <a:extLst>
              <a:ext uri="{FF2B5EF4-FFF2-40B4-BE49-F238E27FC236}">
                <a16:creationId xmlns:a16="http://schemas.microsoft.com/office/drawing/2014/main" id="{9AAF1095-CB38-4324-ADD4-407AAA61F48C}"/>
              </a:ext>
            </a:extLst>
          </p:cNvPr>
          <p:cNvSpPr>
            <a:spLocks noChangeArrowheads="1"/>
          </p:cNvSpPr>
          <p:nvPr/>
        </p:nvSpPr>
        <p:spPr bwMode="auto">
          <a:xfrm>
            <a:off x="4035425" y="2807380"/>
            <a:ext cx="792163" cy="431800"/>
          </a:xfrm>
          <a:prstGeom prst="rect">
            <a:avLst/>
          </a:prstGeom>
          <a:noFill/>
          <a:ln w="28575" algn="ctr">
            <a:solidFill>
              <a:srgbClr val="0033CC"/>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15" name="TextBox 9">
            <a:extLst>
              <a:ext uri="{FF2B5EF4-FFF2-40B4-BE49-F238E27FC236}">
                <a16:creationId xmlns:a16="http://schemas.microsoft.com/office/drawing/2014/main" id="{C8D33F3F-EEA0-46B8-8432-21411BCC3237}"/>
              </a:ext>
            </a:extLst>
          </p:cNvPr>
          <p:cNvSpPr txBox="1">
            <a:spLocks noChangeArrowheads="1"/>
          </p:cNvSpPr>
          <p:nvPr/>
        </p:nvSpPr>
        <p:spPr bwMode="auto">
          <a:xfrm>
            <a:off x="1416050" y="1654855"/>
            <a:ext cx="2808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zh-CN" altLang="en-US" sz="2400" dirty="0">
                <a:solidFill>
                  <a:srgbClr val="0033CC"/>
                </a:solidFill>
                <a:latin typeface="微软雅黑" panose="020B0503020204020204" pitchFamily="34" charset="-122"/>
                <a:ea typeface="微软雅黑" panose="020B0503020204020204" pitchFamily="34" charset="-122"/>
              </a:rPr>
              <a:t>行</a:t>
            </a:r>
            <a:r>
              <a:rPr kumimoji="0" lang="en-US" altLang="zh-CN" sz="2400" dirty="0">
                <a:solidFill>
                  <a:srgbClr val="0033CC"/>
                </a:solidFill>
                <a:latin typeface="微软雅黑" panose="020B0503020204020204" pitchFamily="34" charset="-122"/>
                <a:ea typeface="微软雅黑" panose="020B0503020204020204" pitchFamily="34" charset="-122"/>
              </a:rPr>
              <a:t>/</a:t>
            </a:r>
            <a:r>
              <a:rPr kumimoji="0" lang="zh-CN" altLang="en-US" sz="2400" dirty="0">
                <a:solidFill>
                  <a:srgbClr val="0033CC"/>
                </a:solidFill>
                <a:latin typeface="微软雅黑" panose="020B0503020204020204" pitchFamily="34" charset="-122"/>
                <a:ea typeface="微软雅黑" panose="020B0503020204020204" pitchFamily="34" charset="-122"/>
              </a:rPr>
              <a:t>列共享地址总线</a:t>
            </a:r>
          </a:p>
        </p:txBody>
      </p:sp>
    </p:spTree>
    <p:extLst>
      <p:ext uri="{BB962C8B-B14F-4D97-AF65-F5344CB8AC3E}">
        <p14:creationId xmlns:p14="http://schemas.microsoft.com/office/powerpoint/2010/main" val="27661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739836" cy="837545"/>
            <a:chOff x="908362" y="278221"/>
            <a:chExt cx="3739836" cy="837544"/>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739836" cy="314323"/>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Read Protocol——Column Read</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读协议</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列读取</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6" name="Picture 3">
            <a:extLst>
              <a:ext uri="{FF2B5EF4-FFF2-40B4-BE49-F238E27FC236}">
                <a16:creationId xmlns:a16="http://schemas.microsoft.com/office/drawing/2014/main" id="{7FAD5F9C-C470-45D0-B76F-0B7AF67CBCB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3892" y="1295221"/>
            <a:ext cx="7265987"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a:extLst>
              <a:ext uri="{FF2B5EF4-FFF2-40B4-BE49-F238E27FC236}">
                <a16:creationId xmlns:a16="http://schemas.microsoft.com/office/drawing/2014/main" id="{AA1245E2-8F3B-424E-83E1-630F1EE5C4E5}"/>
              </a:ext>
            </a:extLst>
          </p:cNvPr>
          <p:cNvCxnSpPr>
            <a:cxnSpLocks noChangeShapeType="1"/>
          </p:cNvCxnSpPr>
          <p:nvPr/>
        </p:nvCxnSpPr>
        <p:spPr bwMode="auto">
          <a:xfrm>
            <a:off x="7168129" y="1728608"/>
            <a:ext cx="57150" cy="4103688"/>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sp>
        <p:nvSpPr>
          <p:cNvPr id="18" name="TextBox 4">
            <a:extLst>
              <a:ext uri="{FF2B5EF4-FFF2-40B4-BE49-F238E27FC236}">
                <a16:creationId xmlns:a16="http://schemas.microsoft.com/office/drawing/2014/main" id="{1EE8AE2F-39CF-452E-B4F0-4CC98BE6AA7A}"/>
              </a:ext>
            </a:extLst>
          </p:cNvPr>
          <p:cNvSpPr txBox="1">
            <a:spLocks noChangeArrowheads="1"/>
          </p:cNvSpPr>
          <p:nvPr/>
        </p:nvSpPr>
        <p:spPr bwMode="auto">
          <a:xfrm>
            <a:off x="4345554" y="5832296"/>
            <a:ext cx="612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zh-CN" sz="2400">
                <a:solidFill>
                  <a:srgbClr val="0033CC"/>
                </a:solidFill>
                <a:ea typeface="宋体" panose="02010600030101010101" pitchFamily="2" charset="-122"/>
              </a:rPr>
              <a:t>CAS</a:t>
            </a:r>
            <a:r>
              <a:rPr kumimoji="0" lang="en-US" altLang="zh-CN" sz="2400">
                <a:ea typeface="宋体" panose="02010600030101010101" pitchFamily="2" charset="-122"/>
              </a:rPr>
              <a:t>: Column Address Strobe (</a:t>
            </a:r>
            <a:r>
              <a:rPr kumimoji="0" lang="zh-CN" altLang="en-US" sz="2400">
                <a:ea typeface="宋体" panose="02010600030101010101" pitchFamily="2" charset="-122"/>
              </a:rPr>
              <a:t>列地址选通</a:t>
            </a:r>
            <a:r>
              <a:rPr kumimoji="0" lang="en-US" altLang="zh-CN" sz="2400">
                <a:ea typeface="宋体" panose="02010600030101010101" pitchFamily="2" charset="-122"/>
              </a:rPr>
              <a:t>) </a:t>
            </a:r>
            <a:endParaRPr kumimoji="0" lang="zh-CN" altLang="en-US" sz="2400">
              <a:ea typeface="宋体" panose="02010600030101010101" pitchFamily="2" charset="-122"/>
            </a:endParaRPr>
          </a:p>
        </p:txBody>
      </p:sp>
      <p:sp>
        <p:nvSpPr>
          <p:cNvPr id="19" name="矩形 18">
            <a:extLst>
              <a:ext uri="{FF2B5EF4-FFF2-40B4-BE49-F238E27FC236}">
                <a16:creationId xmlns:a16="http://schemas.microsoft.com/office/drawing/2014/main" id="{D1BDC678-D530-4237-AF71-CCCB969F45F1}"/>
              </a:ext>
            </a:extLst>
          </p:cNvPr>
          <p:cNvSpPr>
            <a:spLocks noChangeArrowheads="1"/>
          </p:cNvSpPr>
          <p:nvPr/>
        </p:nvSpPr>
        <p:spPr bwMode="auto">
          <a:xfrm>
            <a:off x="4097904" y="3443108"/>
            <a:ext cx="792163" cy="431800"/>
          </a:xfrm>
          <a:prstGeom prst="rect">
            <a:avLst/>
          </a:prstGeom>
          <a:noFill/>
          <a:ln w="28575" algn="ctr">
            <a:solidFill>
              <a:srgbClr val="0033CC"/>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3339FFEB-3524-4168-A34A-5715082E3F94}"/>
              </a:ext>
            </a:extLst>
          </p:cNvPr>
          <p:cNvSpPr>
            <a:spLocks noChangeArrowheads="1"/>
          </p:cNvSpPr>
          <p:nvPr/>
        </p:nvSpPr>
        <p:spPr bwMode="auto">
          <a:xfrm>
            <a:off x="4102667" y="3960633"/>
            <a:ext cx="792162" cy="431800"/>
          </a:xfrm>
          <a:prstGeom prst="rect">
            <a:avLst/>
          </a:prstGeom>
          <a:noFill/>
          <a:ln w="28575" algn="ctr">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21" name="TextBox 11">
            <a:extLst>
              <a:ext uri="{FF2B5EF4-FFF2-40B4-BE49-F238E27FC236}">
                <a16:creationId xmlns:a16="http://schemas.microsoft.com/office/drawing/2014/main" id="{4A3EB0FE-7055-4D01-807A-9119B089DC27}"/>
              </a:ext>
            </a:extLst>
          </p:cNvPr>
          <p:cNvSpPr txBox="1">
            <a:spLocks noChangeArrowheads="1"/>
          </p:cNvSpPr>
          <p:nvPr/>
        </p:nvSpPr>
        <p:spPr bwMode="auto">
          <a:xfrm>
            <a:off x="1392804" y="1473021"/>
            <a:ext cx="2449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zh-CN" altLang="en-US" sz="2400" dirty="0">
                <a:solidFill>
                  <a:srgbClr val="0066FF"/>
                </a:solidFill>
                <a:latin typeface="微软雅黑" panose="020B0503020204020204" pitchFamily="34" charset="-122"/>
                <a:ea typeface="微软雅黑" panose="020B0503020204020204" pitchFamily="34" charset="-122"/>
              </a:rPr>
              <a:t>写使能</a:t>
            </a:r>
            <a:r>
              <a:rPr kumimoji="0" lang="en-US" altLang="zh-CN" sz="2400" dirty="0">
                <a:solidFill>
                  <a:srgbClr val="0066FF"/>
                </a:solidFill>
                <a:latin typeface="微软雅黑" panose="020B0503020204020204" pitchFamily="34" charset="-122"/>
                <a:ea typeface="微软雅黑" panose="020B0503020204020204" pitchFamily="34" charset="-122"/>
              </a:rPr>
              <a:t> </a:t>
            </a:r>
            <a:endParaRPr kumimoji="0" lang="zh-CN" altLang="en-US" sz="2400" dirty="0">
              <a:solidFill>
                <a:srgbClr val="0066FF"/>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B6877403-260A-4FCF-9A29-69D73F747CCB}"/>
              </a:ext>
            </a:extLst>
          </p:cNvPr>
          <p:cNvSpPr>
            <a:spLocks noChangeArrowheads="1"/>
          </p:cNvSpPr>
          <p:nvPr/>
        </p:nvSpPr>
        <p:spPr bwMode="auto">
          <a:xfrm>
            <a:off x="2761229" y="4428946"/>
            <a:ext cx="2160588" cy="898525"/>
          </a:xfrm>
          <a:prstGeom prst="rect">
            <a:avLst/>
          </a:prstGeom>
          <a:noFill/>
          <a:ln w="28575" algn="ctr">
            <a:solidFill>
              <a:srgbClr val="7030A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7814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linds(horizontal)">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23525" cy="834435"/>
            <a:chOff x="908362" y="278221"/>
            <a:chExt cx="3023525" cy="834434"/>
          </a:xfrm>
        </p:grpSpPr>
        <p:sp>
          <p:nvSpPr>
            <p:cNvPr id="11" name="矩形 10">
              <a:extLst>
                <a:ext uri="{FF2B5EF4-FFF2-40B4-BE49-F238E27FC236}">
                  <a16:creationId xmlns:a16="http://schemas.microsoft.com/office/drawing/2014/main" id="{C2A05078-9393-4A56-B4A0-40E0462BC455}"/>
                </a:ext>
              </a:extLst>
            </p:cNvPr>
            <p:cNvSpPr/>
            <p:nvPr/>
          </p:nvSpPr>
          <p:spPr>
            <a:xfrm>
              <a:off x="908362" y="801443"/>
              <a:ext cx="2836322" cy="31121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Read Protocol——t</a:t>
              </a:r>
              <a:r>
                <a:rPr lang="en-US" altLang="zh-CN" sz="1400" spc="151" baseline="-25000" dirty="0">
                  <a:solidFill>
                    <a:schemeClr val="tx1">
                      <a:lumMod val="65000"/>
                      <a:lumOff val="35000"/>
                    </a:schemeClr>
                  </a:solidFill>
                  <a:latin typeface="等线 Light" panose="02010600030101010101" pitchFamily="2" charset="-122"/>
                  <a:ea typeface="等线 Light" panose="02010600030101010101" pitchFamily="2" charset="-122"/>
                </a:rPr>
                <a:t>RCD</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734403"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读协议</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——t</a:t>
              </a:r>
              <a:r>
                <a:rPr lang="en-US" altLang="zh-CN" sz="2800" b="1" spc="151" baseline="-25000" dirty="0">
                  <a:solidFill>
                    <a:schemeClr val="tx1">
                      <a:lumMod val="85000"/>
                      <a:lumOff val="15000"/>
                    </a:schemeClr>
                  </a:solidFill>
                  <a:latin typeface="等线" panose="02010600030101010101" pitchFamily="2" charset="-122"/>
                  <a:ea typeface="等线" panose="02010600030101010101" pitchFamily="2" charset="-122"/>
                </a:rPr>
                <a:t>RCD</a:t>
              </a:r>
              <a:endParaRPr lang="zh-CN" altLang="en-US" sz="2800" b="1" baseline="-25000"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4" name="文本框 23">
            <a:extLst>
              <a:ext uri="{FF2B5EF4-FFF2-40B4-BE49-F238E27FC236}">
                <a16:creationId xmlns:a16="http://schemas.microsoft.com/office/drawing/2014/main" id="{367F75F4-34AD-4AE7-9BCA-801F3D903034}"/>
              </a:ext>
            </a:extLst>
          </p:cNvPr>
          <p:cNvSpPr txBox="1"/>
          <p:nvPr/>
        </p:nvSpPr>
        <p:spPr>
          <a:xfrm>
            <a:off x="1087238" y="4154574"/>
            <a:ext cx="10027078" cy="1461426"/>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行有效命令（</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RAS#</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）到列有效（</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CAS#</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）命令的延迟</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这个时间间隔是从行选通到数据已在读出放大器准备完毕</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5" name="Picture 3">
            <a:extLst>
              <a:ext uri="{FF2B5EF4-FFF2-40B4-BE49-F238E27FC236}">
                <a16:creationId xmlns:a16="http://schemas.microsoft.com/office/drawing/2014/main" id="{57466D4F-4D3E-4396-8BA0-2A4D653B055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4434" y="1408109"/>
            <a:ext cx="76644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连接符 25">
            <a:extLst>
              <a:ext uri="{FF2B5EF4-FFF2-40B4-BE49-F238E27FC236}">
                <a16:creationId xmlns:a16="http://schemas.microsoft.com/office/drawing/2014/main" id="{B2DB16DB-9124-4E0F-B2AE-39B9F40182BA}"/>
              </a:ext>
            </a:extLst>
          </p:cNvPr>
          <p:cNvCxnSpPr>
            <a:cxnSpLocks noChangeShapeType="1"/>
          </p:cNvCxnSpPr>
          <p:nvPr/>
        </p:nvCxnSpPr>
        <p:spPr bwMode="auto">
          <a:xfrm>
            <a:off x="4663621" y="1839909"/>
            <a:ext cx="17463" cy="1728788"/>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7" name="直接连接符 26">
            <a:extLst>
              <a:ext uri="{FF2B5EF4-FFF2-40B4-BE49-F238E27FC236}">
                <a16:creationId xmlns:a16="http://schemas.microsoft.com/office/drawing/2014/main" id="{D26C2C24-7E86-4573-80B2-F1F975FAFADE}"/>
              </a:ext>
            </a:extLst>
          </p:cNvPr>
          <p:cNvCxnSpPr>
            <a:cxnSpLocks noChangeShapeType="1"/>
          </p:cNvCxnSpPr>
          <p:nvPr/>
        </p:nvCxnSpPr>
        <p:spPr bwMode="auto">
          <a:xfrm>
            <a:off x="9507084" y="1860547"/>
            <a:ext cx="17462" cy="1728787"/>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8" name="直接连接符 27">
            <a:extLst>
              <a:ext uri="{FF2B5EF4-FFF2-40B4-BE49-F238E27FC236}">
                <a16:creationId xmlns:a16="http://schemas.microsoft.com/office/drawing/2014/main" id="{7C653788-F082-40C7-84F1-A6F322B64783}"/>
              </a:ext>
            </a:extLst>
          </p:cNvPr>
          <p:cNvCxnSpPr>
            <a:cxnSpLocks noChangeShapeType="1"/>
          </p:cNvCxnSpPr>
          <p:nvPr/>
        </p:nvCxnSpPr>
        <p:spPr bwMode="auto">
          <a:xfrm flipH="1">
            <a:off x="4681084" y="3424234"/>
            <a:ext cx="4826000" cy="0"/>
          </a:xfrm>
          <a:prstGeom prst="line">
            <a:avLst/>
          </a:prstGeom>
          <a:noFill/>
          <a:ln w="285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29" name="TextBox 11">
            <a:extLst>
              <a:ext uri="{FF2B5EF4-FFF2-40B4-BE49-F238E27FC236}">
                <a16:creationId xmlns:a16="http://schemas.microsoft.com/office/drawing/2014/main" id="{64D23609-F66E-4E5C-A4BA-DAA84AC78F21}"/>
              </a:ext>
            </a:extLst>
          </p:cNvPr>
          <p:cNvSpPr txBox="1">
            <a:spLocks noChangeArrowheads="1"/>
          </p:cNvSpPr>
          <p:nvPr/>
        </p:nvSpPr>
        <p:spPr bwMode="auto">
          <a:xfrm>
            <a:off x="6338434" y="3424234"/>
            <a:ext cx="172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400">
                <a:solidFill>
                  <a:srgbClr val="0033CC"/>
                </a:solidFill>
                <a:ea typeface="宋体" panose="02010600030101010101" pitchFamily="2" charset="-122"/>
              </a:rPr>
              <a:t>t</a:t>
            </a:r>
            <a:r>
              <a:rPr kumimoji="0" lang="en-US" altLang="zh-CN" sz="2400" baseline="-25000">
                <a:solidFill>
                  <a:srgbClr val="0033CC"/>
                </a:solidFill>
                <a:ea typeface="宋体" panose="02010600030101010101" pitchFamily="2" charset="-122"/>
              </a:rPr>
              <a:t>RCD</a:t>
            </a:r>
            <a:r>
              <a:rPr kumimoji="0" lang="en-US" altLang="zh-CN" sz="2400">
                <a:ea typeface="宋体" panose="02010600030101010101" pitchFamily="2" charset="-122"/>
              </a:rPr>
              <a:t> = 3</a:t>
            </a:r>
            <a:endParaRPr kumimoji="0" lang="zh-CN" altLang="en-US" sz="2400">
              <a:ea typeface="宋体" panose="02010600030101010101" pitchFamily="2" charset="-122"/>
            </a:endParaRPr>
          </a:p>
        </p:txBody>
      </p:sp>
    </p:spTree>
    <p:extLst>
      <p:ext uri="{BB962C8B-B14F-4D97-AF65-F5344CB8AC3E}">
        <p14:creationId xmlns:p14="http://schemas.microsoft.com/office/powerpoint/2010/main" val="229962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par>
                                <p:cTn id="8" presetID="3"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par>
                                <p:cTn id="11" presetID="3" presetClass="entr" presetSubtype="1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500"/>
                                        <p:tgtEl>
                                          <p:spTgt spid="2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471019" cy="834435"/>
            <a:chOff x="908362" y="278221"/>
            <a:chExt cx="3471019" cy="834434"/>
          </a:xfrm>
        </p:grpSpPr>
        <p:sp>
          <p:nvSpPr>
            <p:cNvPr id="11" name="矩形 10">
              <a:extLst>
                <a:ext uri="{FF2B5EF4-FFF2-40B4-BE49-F238E27FC236}">
                  <a16:creationId xmlns:a16="http://schemas.microsoft.com/office/drawing/2014/main" id="{C2A05078-9393-4A56-B4A0-40E0462BC455}"/>
                </a:ext>
              </a:extLst>
            </p:cNvPr>
            <p:cNvSpPr/>
            <p:nvPr/>
          </p:nvSpPr>
          <p:spPr>
            <a:xfrm>
              <a:off x="908362" y="801443"/>
              <a:ext cx="2836322" cy="31121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Read Protocol——</a:t>
              </a: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t</a:t>
              </a:r>
              <a:r>
                <a:rPr lang="en-US" altLang="zh-CN" sz="1400" spc="151" baseline="-25000" dirty="0" err="1">
                  <a:solidFill>
                    <a:schemeClr val="tx1">
                      <a:lumMod val="65000"/>
                      <a:lumOff val="35000"/>
                    </a:schemeClr>
                  </a:solidFill>
                  <a:latin typeface="等线 Light" panose="02010600030101010101" pitchFamily="2" charset="-122"/>
                  <a:ea typeface="等线 Light" panose="02010600030101010101" pitchFamily="2" charset="-122"/>
                </a:rPr>
                <a:t>CAS</a:t>
              </a:r>
              <a:r>
                <a:rPr lang="en-US" altLang="zh-CN" sz="1400" spc="151" baseline="-25000" dirty="0">
                  <a:solidFill>
                    <a:schemeClr val="tx1">
                      <a:lumMod val="65000"/>
                      <a:lumOff val="35000"/>
                    </a:schemeClr>
                  </a:solidFill>
                  <a:latin typeface="等线 Light" panose="02010600030101010101" pitchFamily="2" charset="-122"/>
                  <a:ea typeface="等线 Light" panose="02010600030101010101" pitchFamily="2" charset="-122"/>
                </a:rPr>
                <a:t>(CL)</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181897"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读协议</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a:t>
              </a:r>
              <a:r>
                <a:rPr lang="en-US" altLang="zh-CN" sz="2800" b="1" spc="151" dirty="0" err="1">
                  <a:solidFill>
                    <a:schemeClr val="tx1">
                      <a:lumMod val="85000"/>
                      <a:lumOff val="15000"/>
                    </a:schemeClr>
                  </a:solidFill>
                  <a:latin typeface="等线" panose="02010600030101010101" pitchFamily="2" charset="-122"/>
                  <a:ea typeface="等线" panose="02010600030101010101" pitchFamily="2" charset="-122"/>
                </a:rPr>
                <a:t>t</a:t>
              </a:r>
              <a:r>
                <a:rPr lang="en-US" altLang="zh-CN" sz="2800" b="1" spc="151" baseline="-25000" dirty="0" err="1">
                  <a:solidFill>
                    <a:schemeClr val="tx1">
                      <a:lumMod val="85000"/>
                      <a:lumOff val="15000"/>
                    </a:schemeClr>
                  </a:solidFill>
                  <a:latin typeface="等线" panose="02010600030101010101" pitchFamily="2" charset="-122"/>
                  <a:ea typeface="等线" panose="02010600030101010101" pitchFamily="2" charset="-122"/>
                </a:rPr>
                <a:t>CAS</a:t>
              </a:r>
              <a:r>
                <a:rPr lang="en-US" altLang="zh-CN" sz="2800" b="1" spc="151" baseline="-25000" dirty="0">
                  <a:solidFill>
                    <a:schemeClr val="tx1">
                      <a:lumMod val="85000"/>
                      <a:lumOff val="15000"/>
                    </a:schemeClr>
                  </a:solidFill>
                  <a:latin typeface="等线" panose="02010600030101010101" pitchFamily="2" charset="-122"/>
                  <a:ea typeface="等线" panose="02010600030101010101" pitchFamily="2" charset="-122"/>
                </a:rPr>
                <a:t>(CL)</a:t>
              </a:r>
              <a:endParaRPr lang="zh-CN" altLang="en-US" sz="2800" b="1" baseline="-25000"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4" name="文本框 23">
            <a:extLst>
              <a:ext uri="{FF2B5EF4-FFF2-40B4-BE49-F238E27FC236}">
                <a16:creationId xmlns:a16="http://schemas.microsoft.com/office/drawing/2014/main" id="{367F75F4-34AD-4AE7-9BCA-801F3D903034}"/>
              </a:ext>
            </a:extLst>
          </p:cNvPr>
          <p:cNvSpPr txBox="1"/>
          <p:nvPr/>
        </p:nvSpPr>
        <p:spPr>
          <a:xfrm>
            <a:off x="1087238" y="4851259"/>
            <a:ext cx="10027078" cy="1461426"/>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CAS</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潜伏期（</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CAS Latency</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这个时间间隔是从列选通到数据开始出现在数据</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上</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2">
            <a:extLst>
              <a:ext uri="{FF2B5EF4-FFF2-40B4-BE49-F238E27FC236}">
                <a16:creationId xmlns:a16="http://schemas.microsoft.com/office/drawing/2014/main" id="{4E042F0E-1C21-43E2-80CF-575B40C691A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727" y="1481100"/>
            <a:ext cx="601027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a:extLst>
              <a:ext uri="{FF2B5EF4-FFF2-40B4-BE49-F238E27FC236}">
                <a16:creationId xmlns:a16="http://schemas.microsoft.com/office/drawing/2014/main" id="{9318A18C-D706-4294-B7D9-EBB139AB5414}"/>
              </a:ext>
            </a:extLst>
          </p:cNvPr>
          <p:cNvCxnSpPr>
            <a:cxnSpLocks noChangeShapeType="1"/>
          </p:cNvCxnSpPr>
          <p:nvPr/>
        </p:nvCxnSpPr>
        <p:spPr bwMode="auto">
          <a:xfrm>
            <a:off x="3684814" y="1800188"/>
            <a:ext cx="26988" cy="2590800"/>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15" name="直接连接符 14">
            <a:extLst>
              <a:ext uri="{FF2B5EF4-FFF2-40B4-BE49-F238E27FC236}">
                <a16:creationId xmlns:a16="http://schemas.microsoft.com/office/drawing/2014/main" id="{F6D82F01-CA37-4CE3-A207-ABB7B5E33595}"/>
              </a:ext>
            </a:extLst>
          </p:cNvPr>
          <p:cNvCxnSpPr>
            <a:cxnSpLocks noChangeShapeType="1"/>
          </p:cNvCxnSpPr>
          <p:nvPr/>
        </p:nvCxnSpPr>
        <p:spPr bwMode="auto">
          <a:xfrm flipH="1">
            <a:off x="3726089" y="4121113"/>
            <a:ext cx="2668588" cy="0"/>
          </a:xfrm>
          <a:prstGeom prst="line">
            <a:avLst/>
          </a:prstGeom>
          <a:noFill/>
          <a:ln w="285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6" name="TextBox 16">
            <a:extLst>
              <a:ext uri="{FF2B5EF4-FFF2-40B4-BE49-F238E27FC236}">
                <a16:creationId xmlns:a16="http://schemas.microsoft.com/office/drawing/2014/main" id="{9EB08FDB-9BE1-422F-86A9-6FAC1E0EBEEE}"/>
              </a:ext>
            </a:extLst>
          </p:cNvPr>
          <p:cNvSpPr txBox="1">
            <a:spLocks noChangeArrowheads="1"/>
          </p:cNvSpPr>
          <p:nvPr/>
        </p:nvSpPr>
        <p:spPr bwMode="auto">
          <a:xfrm>
            <a:off x="4207102" y="4139485"/>
            <a:ext cx="2078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400">
                <a:solidFill>
                  <a:srgbClr val="0033CC"/>
                </a:solidFill>
                <a:ea typeface="宋体" panose="02010600030101010101" pitchFamily="2" charset="-122"/>
              </a:rPr>
              <a:t>t</a:t>
            </a:r>
            <a:r>
              <a:rPr kumimoji="0" lang="en-US" altLang="zh-CN" sz="2400" baseline="-25000">
                <a:solidFill>
                  <a:srgbClr val="0033CC"/>
                </a:solidFill>
                <a:ea typeface="宋体" panose="02010600030101010101" pitchFamily="2" charset="-122"/>
              </a:rPr>
              <a:t>CAS</a:t>
            </a:r>
            <a:r>
              <a:rPr kumimoji="0" lang="en-US" altLang="zh-CN" sz="2400">
                <a:ea typeface="宋体" panose="02010600030101010101" pitchFamily="2" charset="-122"/>
              </a:rPr>
              <a:t> (t</a:t>
            </a:r>
            <a:r>
              <a:rPr kumimoji="0" lang="en-US" altLang="zh-CN" sz="2400" baseline="-25000">
                <a:ea typeface="宋体" panose="02010600030101010101" pitchFamily="2" charset="-122"/>
              </a:rPr>
              <a:t>CL</a:t>
            </a:r>
            <a:r>
              <a:rPr kumimoji="0" lang="en-US" altLang="zh-CN" sz="2400">
                <a:ea typeface="宋体" panose="02010600030101010101" pitchFamily="2" charset="-122"/>
              </a:rPr>
              <a:t>) = 2</a:t>
            </a:r>
            <a:endParaRPr kumimoji="0" lang="zh-CN" altLang="en-US" sz="2400">
              <a:ea typeface="宋体" panose="02010600030101010101" pitchFamily="2" charset="-122"/>
            </a:endParaRPr>
          </a:p>
        </p:txBody>
      </p:sp>
      <p:cxnSp>
        <p:nvCxnSpPr>
          <p:cNvPr id="17" name="直接连接符 16">
            <a:extLst>
              <a:ext uri="{FF2B5EF4-FFF2-40B4-BE49-F238E27FC236}">
                <a16:creationId xmlns:a16="http://schemas.microsoft.com/office/drawing/2014/main" id="{3338560C-62BD-4AB0-9987-2B1BDCD2446D}"/>
              </a:ext>
            </a:extLst>
          </p:cNvPr>
          <p:cNvCxnSpPr>
            <a:cxnSpLocks noChangeShapeType="1"/>
          </p:cNvCxnSpPr>
          <p:nvPr/>
        </p:nvCxnSpPr>
        <p:spPr bwMode="auto">
          <a:xfrm>
            <a:off x="6353402" y="1822413"/>
            <a:ext cx="25400" cy="2568575"/>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18" name="直接连接符 17">
            <a:extLst>
              <a:ext uri="{FF2B5EF4-FFF2-40B4-BE49-F238E27FC236}">
                <a16:creationId xmlns:a16="http://schemas.microsoft.com/office/drawing/2014/main" id="{1D0698CE-167B-40F8-B909-32F3B66AFD5B}"/>
              </a:ext>
            </a:extLst>
          </p:cNvPr>
          <p:cNvCxnSpPr>
            <a:cxnSpLocks noChangeShapeType="1"/>
          </p:cNvCxnSpPr>
          <p:nvPr/>
        </p:nvCxnSpPr>
        <p:spPr bwMode="auto">
          <a:xfrm>
            <a:off x="5026252" y="1857338"/>
            <a:ext cx="0" cy="1958975"/>
          </a:xfrm>
          <a:prstGeom prst="line">
            <a:avLst/>
          </a:prstGeom>
          <a:noFill/>
          <a:ln w="28575" algn="ctr">
            <a:solidFill>
              <a:srgbClr val="FF9933"/>
            </a:solidFill>
            <a:prstDash val="dash"/>
            <a:round/>
            <a:headEnd/>
            <a:tailEnd/>
          </a:ln>
          <a:extLst>
            <a:ext uri="{909E8E84-426E-40DD-AFC4-6F175D3DCCD1}">
              <a14:hiddenFill xmlns:a14="http://schemas.microsoft.com/office/drawing/2010/main">
                <a:noFill/>
              </a14:hiddenFill>
            </a:ext>
          </a:extLst>
        </p:spPr>
      </p:cxnSp>
      <p:cxnSp>
        <p:nvCxnSpPr>
          <p:cNvPr id="19" name="直接连接符 18">
            <a:extLst>
              <a:ext uri="{FF2B5EF4-FFF2-40B4-BE49-F238E27FC236}">
                <a16:creationId xmlns:a16="http://schemas.microsoft.com/office/drawing/2014/main" id="{5DD9C1C0-939E-438B-9780-363BFD30679F}"/>
              </a:ext>
            </a:extLst>
          </p:cNvPr>
          <p:cNvCxnSpPr>
            <a:cxnSpLocks noChangeShapeType="1"/>
          </p:cNvCxnSpPr>
          <p:nvPr/>
        </p:nvCxnSpPr>
        <p:spPr bwMode="auto">
          <a:xfrm flipH="1">
            <a:off x="5026252" y="3743288"/>
            <a:ext cx="1368425" cy="0"/>
          </a:xfrm>
          <a:prstGeom prst="line">
            <a:avLst/>
          </a:prstGeom>
          <a:noFill/>
          <a:ln w="28575" algn="ctr">
            <a:solidFill>
              <a:srgbClr val="FF9933"/>
            </a:solidFill>
            <a:round/>
            <a:headEnd type="triangle" w="med" len="med"/>
            <a:tailEnd type="triangle" w="med" len="med"/>
          </a:ln>
          <a:extLst>
            <a:ext uri="{909E8E84-426E-40DD-AFC4-6F175D3DCCD1}">
              <a14:hiddenFill xmlns:a14="http://schemas.microsoft.com/office/drawing/2010/main">
                <a:noFill/>
              </a14:hiddenFill>
            </a:ext>
          </a:extLst>
        </p:spPr>
      </p:cxnSp>
      <p:sp>
        <p:nvSpPr>
          <p:cNvPr id="20" name="TextBox 27">
            <a:extLst>
              <a:ext uri="{FF2B5EF4-FFF2-40B4-BE49-F238E27FC236}">
                <a16:creationId xmlns:a16="http://schemas.microsoft.com/office/drawing/2014/main" id="{76553F73-960E-44A8-A902-1BEECB5AB434}"/>
              </a:ext>
            </a:extLst>
          </p:cNvPr>
          <p:cNvSpPr txBox="1">
            <a:spLocks noChangeArrowheads="1"/>
          </p:cNvSpPr>
          <p:nvPr/>
        </p:nvSpPr>
        <p:spPr bwMode="auto">
          <a:xfrm>
            <a:off x="5386614" y="3640100"/>
            <a:ext cx="792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400">
                <a:solidFill>
                  <a:srgbClr val="0033CC"/>
                </a:solidFill>
                <a:ea typeface="宋体" panose="02010600030101010101" pitchFamily="2" charset="-122"/>
              </a:rPr>
              <a:t>t</a:t>
            </a:r>
            <a:r>
              <a:rPr kumimoji="0" lang="en-US" altLang="zh-CN" sz="2400" baseline="-25000">
                <a:solidFill>
                  <a:srgbClr val="0033CC"/>
                </a:solidFill>
                <a:ea typeface="宋体" panose="02010600030101010101" pitchFamily="2" charset="-122"/>
              </a:rPr>
              <a:t>AC</a:t>
            </a:r>
            <a:endParaRPr kumimoji="0" lang="zh-CN" altLang="en-US" sz="2400">
              <a:ea typeface="宋体" panose="02010600030101010101" pitchFamily="2" charset="-122"/>
            </a:endParaRPr>
          </a:p>
        </p:txBody>
      </p:sp>
      <p:sp>
        <p:nvSpPr>
          <p:cNvPr id="21" name="TextBox 31">
            <a:extLst>
              <a:ext uri="{FF2B5EF4-FFF2-40B4-BE49-F238E27FC236}">
                <a16:creationId xmlns:a16="http://schemas.microsoft.com/office/drawing/2014/main" id="{54AD845F-D9A1-4E67-B92C-3E44BCFAFAD2}"/>
              </a:ext>
            </a:extLst>
          </p:cNvPr>
          <p:cNvSpPr txBox="1">
            <a:spLocks noChangeArrowheads="1"/>
          </p:cNvSpPr>
          <p:nvPr/>
        </p:nvSpPr>
        <p:spPr bwMode="auto">
          <a:xfrm>
            <a:off x="7148739" y="1536663"/>
            <a:ext cx="34559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zh-CN" sz="2000" b="1" dirty="0" err="1">
                <a:solidFill>
                  <a:srgbClr val="00B050"/>
                </a:solidFill>
                <a:latin typeface="微软雅黑" panose="020B0503020204020204" pitchFamily="34" charset="-122"/>
                <a:ea typeface="微软雅黑" panose="020B0503020204020204" pitchFamily="34" charset="-122"/>
              </a:rPr>
              <a:t>t</a:t>
            </a:r>
            <a:r>
              <a:rPr kumimoji="0" lang="en-US" altLang="zh-CN" sz="2000" b="1" baseline="-25000" dirty="0" err="1">
                <a:solidFill>
                  <a:srgbClr val="00B050"/>
                </a:solidFill>
                <a:latin typeface="微软雅黑" panose="020B0503020204020204" pitchFamily="34" charset="-122"/>
                <a:ea typeface="微软雅黑" panose="020B0503020204020204" pitchFamily="34" charset="-122"/>
              </a:rPr>
              <a:t>AC</a:t>
            </a:r>
            <a:r>
              <a:rPr kumimoji="0" lang="en-US" altLang="zh-CN" sz="2000" dirty="0">
                <a:latin typeface="微软雅黑" panose="020B0503020204020204" pitchFamily="34" charset="-122"/>
                <a:ea typeface="微软雅黑" panose="020B0503020204020204" pitchFamily="34" charset="-122"/>
              </a:rPr>
              <a:t>: Access Time from </a:t>
            </a:r>
            <a:r>
              <a:rPr kumimoji="0" lang="en-US" altLang="zh-CN" sz="2000" dirty="0" err="1">
                <a:latin typeface="微软雅黑" panose="020B0503020204020204" pitchFamily="34" charset="-122"/>
                <a:ea typeface="微软雅黑" panose="020B0503020204020204" pitchFamily="34" charset="-122"/>
              </a:rPr>
              <a:t>CLK</a:t>
            </a:r>
            <a:endParaRPr kumimoji="0" lang="en-US" altLang="zh-CN" sz="2000" dirty="0">
              <a:latin typeface="微软雅黑" panose="020B0503020204020204" pitchFamily="34" charset="-122"/>
              <a:ea typeface="微软雅黑" panose="020B0503020204020204" pitchFamily="34" charset="-122"/>
            </a:endParaRPr>
          </a:p>
          <a:p>
            <a:pPr>
              <a:spcBef>
                <a:spcPct val="0"/>
              </a:spcBef>
              <a:buClrTx/>
              <a:buFontTx/>
              <a:buNone/>
            </a:pPr>
            <a:r>
              <a:rPr kumimoji="0" lang="zh-CN" altLang="en-US" sz="2000" dirty="0">
                <a:latin typeface="微软雅黑" panose="020B0503020204020204" pitchFamily="34" charset="-122"/>
                <a:ea typeface="微软雅黑" panose="020B0503020204020204" pitchFamily="34" charset="-122"/>
              </a:rPr>
              <a:t>时钟触发后访问时间</a:t>
            </a:r>
          </a:p>
        </p:txBody>
      </p:sp>
      <p:sp>
        <p:nvSpPr>
          <p:cNvPr id="22" name="TextBox 32">
            <a:extLst>
              <a:ext uri="{FF2B5EF4-FFF2-40B4-BE49-F238E27FC236}">
                <a16:creationId xmlns:a16="http://schemas.microsoft.com/office/drawing/2014/main" id="{96F69AD3-46C4-4AF5-9E45-B7E894C7F38E}"/>
              </a:ext>
            </a:extLst>
          </p:cNvPr>
          <p:cNvSpPr txBox="1">
            <a:spLocks noChangeArrowheads="1"/>
          </p:cNvSpPr>
          <p:nvPr/>
        </p:nvSpPr>
        <p:spPr bwMode="auto">
          <a:xfrm>
            <a:off x="8156802" y="2401850"/>
            <a:ext cx="1908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r>
              <a:rPr kumimoji="0" lang="en-US" altLang="zh-CN" sz="2000" dirty="0" err="1">
                <a:solidFill>
                  <a:srgbClr val="7030A0"/>
                </a:solidFill>
                <a:latin typeface="微软雅黑" panose="020B0503020204020204" pitchFamily="34" charset="-122"/>
                <a:ea typeface="微软雅黑" panose="020B0503020204020204" pitchFamily="34" charset="-122"/>
              </a:rPr>
              <a:t>t</a:t>
            </a:r>
            <a:r>
              <a:rPr kumimoji="0" lang="en-US" altLang="zh-CN" sz="2000" baseline="-25000" dirty="0" err="1">
                <a:solidFill>
                  <a:srgbClr val="7030A0"/>
                </a:solidFill>
                <a:latin typeface="微软雅黑" panose="020B0503020204020204" pitchFamily="34" charset="-122"/>
                <a:ea typeface="微软雅黑" panose="020B0503020204020204" pitchFamily="34" charset="-122"/>
              </a:rPr>
              <a:t>AC</a:t>
            </a:r>
            <a:r>
              <a:rPr kumimoji="0" lang="en-US" altLang="zh-CN" sz="2000" dirty="0">
                <a:solidFill>
                  <a:srgbClr val="7030A0"/>
                </a:solidFill>
                <a:latin typeface="微软雅黑" panose="020B0503020204020204" pitchFamily="34" charset="-122"/>
                <a:ea typeface="微软雅黑" panose="020B0503020204020204" pitchFamily="34" charset="-122"/>
              </a:rPr>
              <a:t> &lt; 1 cycle</a:t>
            </a:r>
            <a:endParaRPr kumimoji="0" lang="zh-CN" altLang="en-US" sz="2000" dirty="0">
              <a:solidFill>
                <a:srgbClr val="7030A0"/>
              </a:solidFill>
              <a:latin typeface="微软雅黑" panose="020B0503020204020204" pitchFamily="34" charset="-122"/>
              <a:ea typeface="微软雅黑" panose="020B0503020204020204" pitchFamily="34" charset="-122"/>
            </a:endParaRPr>
          </a:p>
        </p:txBody>
      </p:sp>
      <p:sp>
        <p:nvSpPr>
          <p:cNvPr id="23" name="TextBox 33">
            <a:extLst>
              <a:ext uri="{FF2B5EF4-FFF2-40B4-BE49-F238E27FC236}">
                <a16:creationId xmlns:a16="http://schemas.microsoft.com/office/drawing/2014/main" id="{57290B23-ADCA-4317-8BC2-EED98E6E6CC7}"/>
              </a:ext>
            </a:extLst>
          </p:cNvPr>
          <p:cNvSpPr txBox="1">
            <a:spLocks noChangeArrowheads="1"/>
          </p:cNvSpPr>
          <p:nvPr/>
        </p:nvSpPr>
        <p:spPr bwMode="auto">
          <a:xfrm>
            <a:off x="7796439" y="3120988"/>
            <a:ext cx="2232025" cy="142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nSpc>
                <a:spcPct val="150000"/>
              </a:lnSpc>
              <a:spcBef>
                <a:spcPct val="0"/>
              </a:spcBef>
              <a:buClrTx/>
              <a:buFontTx/>
              <a:buNone/>
            </a:pPr>
            <a:r>
              <a:rPr kumimoji="0" lang="en-US" altLang="zh-CN" sz="2000" b="1" dirty="0" err="1">
                <a:solidFill>
                  <a:srgbClr val="00B050"/>
                </a:solidFill>
                <a:latin typeface="微软雅黑" panose="020B0503020204020204" pitchFamily="34" charset="-122"/>
                <a:ea typeface="微软雅黑" panose="020B0503020204020204" pitchFamily="34" charset="-122"/>
              </a:rPr>
              <a:t>t</a:t>
            </a:r>
            <a:r>
              <a:rPr kumimoji="0" lang="en-US" altLang="zh-CN" sz="2000" b="1" baseline="-25000" dirty="0" err="1">
                <a:solidFill>
                  <a:srgbClr val="00B050"/>
                </a:solidFill>
                <a:latin typeface="微软雅黑" panose="020B0503020204020204" pitchFamily="34" charset="-122"/>
                <a:ea typeface="微软雅黑" panose="020B0503020204020204" pitchFamily="34" charset="-122"/>
              </a:rPr>
              <a:t>CAS</a:t>
            </a:r>
            <a:r>
              <a:rPr kumimoji="0" lang="en-US" altLang="zh-CN" sz="2000" b="1" dirty="0">
                <a:solidFill>
                  <a:srgbClr val="00B050"/>
                </a:solidFill>
                <a:latin typeface="微软雅黑" panose="020B0503020204020204" pitchFamily="34" charset="-122"/>
                <a:ea typeface="微软雅黑" panose="020B0503020204020204" pitchFamily="34" charset="-122"/>
              </a:rPr>
              <a:t>:</a:t>
            </a:r>
          </a:p>
          <a:p>
            <a:pPr>
              <a:lnSpc>
                <a:spcPct val="150000"/>
              </a:lnSpc>
              <a:spcBef>
                <a:spcPct val="0"/>
              </a:spcBef>
              <a:buClrTx/>
              <a:buFontTx/>
              <a:buAutoNum type="arabicPeriod"/>
            </a:pPr>
            <a:r>
              <a:rPr kumimoji="0" lang="zh-CN" altLang="en-US" sz="2000" dirty="0">
                <a:latin typeface="微软雅黑" panose="020B0503020204020204" pitchFamily="34" charset="-122"/>
                <a:ea typeface="微软雅黑" panose="020B0503020204020204" pitchFamily="34" charset="-122"/>
              </a:rPr>
              <a:t>触发存储单元</a:t>
            </a:r>
            <a:endParaRPr kumimoji="0" lang="en-US" altLang="zh-CN" sz="2000" dirty="0">
              <a:latin typeface="微软雅黑" panose="020B0503020204020204" pitchFamily="34" charset="-122"/>
              <a:ea typeface="微软雅黑" panose="020B0503020204020204" pitchFamily="34" charset="-122"/>
            </a:endParaRPr>
          </a:p>
          <a:p>
            <a:pPr>
              <a:lnSpc>
                <a:spcPct val="150000"/>
              </a:lnSpc>
              <a:spcBef>
                <a:spcPct val="0"/>
              </a:spcBef>
              <a:buClrTx/>
              <a:buFontTx/>
              <a:buAutoNum type="arabicPeriod"/>
            </a:pPr>
            <a:r>
              <a:rPr kumimoji="0" lang="zh-CN" altLang="en-US" sz="2000" dirty="0">
                <a:latin typeface="微软雅黑" panose="020B0503020204020204" pitchFamily="34" charset="-122"/>
                <a:ea typeface="微软雅黑" panose="020B0503020204020204" pitchFamily="34" charset="-122"/>
              </a:rPr>
              <a:t>读出放大器</a:t>
            </a:r>
          </a:p>
        </p:txBody>
      </p:sp>
    </p:spTree>
    <p:extLst>
      <p:ext uri="{BB962C8B-B14F-4D97-AF65-F5344CB8AC3E}">
        <p14:creationId xmlns:p14="http://schemas.microsoft.com/office/powerpoint/2010/main" val="11721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par>
                                <p:cTn id="27" presetID="3" presetClass="entr" presetSubtype="1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linds(horizontal)">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 name="文本框 1">
            <a:extLst>
              <a:ext uri="{FF2B5EF4-FFF2-40B4-BE49-F238E27FC236}">
                <a16:creationId xmlns:a16="http://schemas.microsoft.com/office/drawing/2014/main" id="{2E63137F-1545-4A23-8985-F45AD0E643AA}"/>
              </a:ext>
            </a:extLst>
          </p:cNvPr>
          <p:cNvSpPr txBox="1"/>
          <p:nvPr/>
        </p:nvSpPr>
        <p:spPr>
          <a:xfrm>
            <a:off x="904459" y="1287946"/>
            <a:ext cx="8941157" cy="4145302"/>
          </a:xfrm>
          <a:prstGeom prst="rect">
            <a:avLst/>
          </a:prstGeom>
          <a:noFill/>
        </p:spPr>
        <p:txBody>
          <a:bodyPr wrap="square" rtlCol="0">
            <a:spAutoFit/>
          </a:bodyPr>
          <a:lstStyle/>
          <a:p>
            <a:pPr marL="457200" indent="-457200">
              <a:lnSpc>
                <a:spcPts val="8200"/>
              </a:lnSpc>
              <a:buClr>
                <a:srgbClr val="0055D2"/>
              </a:buClr>
              <a:buFont typeface="Wingdings" panose="05000000000000000000" pitchFamily="2" charset="2"/>
              <a:buChar char="Ø"/>
            </a:pPr>
            <a:r>
              <a:rPr lang="zh-CN" altLang="en-US" sz="3200" dirty="0"/>
              <a:t>主存系统</a:t>
            </a:r>
            <a:endParaRPr lang="en-US" altLang="zh-CN" sz="3200" dirty="0"/>
          </a:p>
          <a:p>
            <a:pPr marL="457200" indent="-457200">
              <a:lnSpc>
                <a:spcPts val="8200"/>
              </a:lnSpc>
              <a:buClr>
                <a:srgbClr val="0055D2"/>
              </a:buClr>
              <a:buFont typeface="Wingdings" panose="05000000000000000000" pitchFamily="2" charset="2"/>
              <a:buChar char="Ø"/>
            </a:pPr>
            <a:r>
              <a:rPr lang="zh-CN" altLang="en-US" sz="3200" dirty="0">
                <a:solidFill>
                  <a:schemeClr val="bg1">
                    <a:lumMod val="75000"/>
                  </a:schemeClr>
                </a:solidFill>
              </a:rPr>
              <a:t>硬盘及</a:t>
            </a:r>
            <a:r>
              <a:rPr lang="en-US" altLang="zh-CN" sz="3200" dirty="0">
                <a:solidFill>
                  <a:schemeClr val="bg1">
                    <a:lumMod val="75000"/>
                  </a:schemeClr>
                </a:solidFill>
              </a:rPr>
              <a:t>RAID</a:t>
            </a:r>
          </a:p>
          <a:p>
            <a:pPr marL="457200" indent="-457200">
              <a:lnSpc>
                <a:spcPts val="8200"/>
              </a:lnSpc>
              <a:buClr>
                <a:srgbClr val="0055D2"/>
              </a:buClr>
              <a:buFont typeface="Wingdings" panose="05000000000000000000" pitchFamily="2" charset="2"/>
              <a:buChar char="Ø"/>
            </a:pPr>
            <a:r>
              <a:rPr lang="zh-CN" altLang="en-US" sz="3200" dirty="0">
                <a:solidFill>
                  <a:schemeClr val="bg1">
                    <a:lumMod val="75000"/>
                  </a:schemeClr>
                </a:solidFill>
              </a:rPr>
              <a:t>新型存储器</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Ø"/>
            </a:pPr>
            <a:r>
              <a:rPr lang="en-US" altLang="zh-CN" sz="3200" dirty="0">
                <a:solidFill>
                  <a:schemeClr val="bg1">
                    <a:lumMod val="75000"/>
                  </a:schemeClr>
                </a:solidFill>
              </a:rPr>
              <a:t>Cache</a:t>
            </a:r>
            <a:r>
              <a:rPr lang="zh-CN" altLang="en-US" sz="3200" dirty="0">
                <a:solidFill>
                  <a:schemeClr val="bg1">
                    <a:lumMod val="75000"/>
                  </a:schemeClr>
                </a:solidFill>
              </a:rPr>
              <a:t>一致性</a:t>
            </a:r>
            <a:endParaRPr lang="en-US" altLang="zh-CN" sz="3200" dirty="0">
              <a:solidFill>
                <a:schemeClr val="bg1">
                  <a:lumMod val="75000"/>
                </a:schemeClr>
              </a:solidFill>
            </a:endParaRPr>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2287119" cy="830998"/>
            <a:chOff x="908363" y="278221"/>
            <a:chExt cx="2287119" cy="830997"/>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228711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99435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641865" cy="837545"/>
            <a:chOff x="908362" y="278221"/>
            <a:chExt cx="3641865" cy="837544"/>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641865" cy="314323"/>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Write Protocol——Row Active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写协议</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行有效</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6" name="文本框 15">
            <a:extLst>
              <a:ext uri="{FF2B5EF4-FFF2-40B4-BE49-F238E27FC236}">
                <a16:creationId xmlns:a16="http://schemas.microsoft.com/office/drawing/2014/main" id="{732CFECD-6A7B-4271-8DF6-E8DA883DA9B9}"/>
              </a:ext>
            </a:extLst>
          </p:cNvPr>
          <p:cNvSpPr txBox="1"/>
          <p:nvPr/>
        </p:nvSpPr>
        <p:spPr>
          <a:xfrm>
            <a:off x="1087238" y="1422259"/>
            <a:ext cx="10027078" cy="662297"/>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读操作</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98893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3" y="278225"/>
            <a:ext cx="3837807" cy="830999"/>
            <a:chOff x="908361" y="278221"/>
            <a:chExt cx="3837807"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1" y="801442"/>
              <a:ext cx="383780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Write Protocol——Column Write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写协议</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列写入</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3" name="Picture 3">
            <a:extLst>
              <a:ext uri="{FF2B5EF4-FFF2-40B4-BE49-F238E27FC236}">
                <a16:creationId xmlns:a16="http://schemas.microsoft.com/office/drawing/2014/main" id="{41190F2A-2E7A-4C8D-92B1-A420CE3D265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74595" y="1340644"/>
            <a:ext cx="6084888"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a:extLst>
              <a:ext uri="{FF2B5EF4-FFF2-40B4-BE49-F238E27FC236}">
                <a16:creationId xmlns:a16="http://schemas.microsoft.com/office/drawing/2014/main" id="{A27A007E-4908-4163-986A-46FDD66BFD4E}"/>
              </a:ext>
            </a:extLst>
          </p:cNvPr>
          <p:cNvCxnSpPr>
            <a:cxnSpLocks noChangeShapeType="1"/>
          </p:cNvCxnSpPr>
          <p:nvPr/>
        </p:nvCxnSpPr>
        <p:spPr bwMode="auto">
          <a:xfrm>
            <a:off x="7535408" y="1377156"/>
            <a:ext cx="60325" cy="4338638"/>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sp>
        <p:nvSpPr>
          <p:cNvPr id="23" name="TextBox 6">
            <a:extLst>
              <a:ext uri="{FF2B5EF4-FFF2-40B4-BE49-F238E27FC236}">
                <a16:creationId xmlns:a16="http://schemas.microsoft.com/office/drawing/2014/main" id="{ADC22564-558A-4110-A205-5533F7F8566B}"/>
              </a:ext>
            </a:extLst>
          </p:cNvPr>
          <p:cNvSpPr txBox="1">
            <a:spLocks noChangeArrowheads="1"/>
          </p:cNvSpPr>
          <p:nvPr/>
        </p:nvSpPr>
        <p:spPr bwMode="auto">
          <a:xfrm>
            <a:off x="1343481" y="1635658"/>
            <a:ext cx="3313112"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nSpc>
                <a:spcPct val="150000"/>
              </a:lnSpc>
              <a:spcBef>
                <a:spcPct val="0"/>
              </a:spcBef>
              <a:buClrTx/>
              <a:buFontTx/>
              <a:buNone/>
            </a:pPr>
            <a:r>
              <a:rPr kumimoji="0" lang="en-US" altLang="zh-CN" sz="2000" b="1" dirty="0">
                <a:solidFill>
                  <a:srgbClr val="0033CC"/>
                </a:solidFill>
                <a:latin typeface="微软雅黑" panose="020B0503020204020204" pitchFamily="34" charset="-122"/>
                <a:ea typeface="微软雅黑" panose="020B0503020204020204" pitchFamily="34" charset="-122"/>
              </a:rPr>
              <a:t>t</a:t>
            </a:r>
            <a:r>
              <a:rPr kumimoji="0" lang="en-US" altLang="zh-CN" sz="2000" b="1" baseline="-25000" dirty="0">
                <a:solidFill>
                  <a:srgbClr val="0033CC"/>
                </a:solidFill>
                <a:latin typeface="微软雅黑" panose="020B0503020204020204" pitchFamily="34" charset="-122"/>
                <a:ea typeface="微软雅黑" panose="020B0503020204020204" pitchFamily="34" charset="-122"/>
              </a:rPr>
              <a:t>WR</a:t>
            </a:r>
            <a:r>
              <a:rPr kumimoji="0" lang="en-US" altLang="zh-CN" sz="2000" dirty="0">
                <a:latin typeface="微软雅黑" panose="020B0503020204020204" pitchFamily="34" charset="-122"/>
                <a:ea typeface="微软雅黑" panose="020B0503020204020204" pitchFamily="34" charset="-122"/>
              </a:rPr>
              <a:t>: Write Recovery Time</a:t>
            </a:r>
          </a:p>
          <a:p>
            <a:pPr>
              <a:lnSpc>
                <a:spcPct val="150000"/>
              </a:lnSpc>
              <a:spcBef>
                <a:spcPct val="0"/>
              </a:spcBef>
              <a:buClrTx/>
              <a:buFontTx/>
              <a:buNone/>
            </a:pPr>
            <a:r>
              <a:rPr kumimoji="0" lang="zh-CN" altLang="en-US" sz="2000" dirty="0">
                <a:latin typeface="微软雅黑" panose="020B0503020204020204" pitchFamily="34" charset="-122"/>
                <a:ea typeface="微软雅黑" panose="020B0503020204020204" pitchFamily="34" charset="-122"/>
              </a:rPr>
              <a:t>数据写入时间</a:t>
            </a:r>
            <a:endParaRPr kumimoji="0" lang="en-US" altLang="zh-CN" sz="20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0F3F6E34-2457-4099-BCDB-02600A63A50D}"/>
              </a:ext>
            </a:extLst>
          </p:cNvPr>
          <p:cNvSpPr txBox="1"/>
          <p:nvPr/>
        </p:nvSpPr>
        <p:spPr>
          <a:xfrm>
            <a:off x="1082461" y="5647001"/>
            <a:ext cx="10027078" cy="662297"/>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写入操作也要在</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800" baseline="-25000" dirty="0">
                <a:latin typeface="Times New Roman" panose="02020603050405020304" pitchFamily="18" charset="0"/>
                <a:ea typeface="微软雅黑" panose="020B0503020204020204" pitchFamily="34" charset="-122"/>
                <a:cs typeface="Times New Roman" panose="02020603050405020304" pitchFamily="18" charset="0"/>
              </a:rPr>
              <a:t>RCD</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后进行，无</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CAS</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潜伏期</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9556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496603" cy="830998"/>
            <a:chOff x="908362" y="278221"/>
            <a:chExt cx="3496603" cy="830997"/>
          </a:xfrm>
        </p:grpSpPr>
        <p:sp>
          <p:nvSpPr>
            <p:cNvPr id="11" name="矩形 10">
              <a:extLst>
                <a:ext uri="{FF2B5EF4-FFF2-40B4-BE49-F238E27FC236}">
                  <a16:creationId xmlns:a16="http://schemas.microsoft.com/office/drawing/2014/main" id="{C2A05078-9393-4A56-B4A0-40E0462BC455}"/>
                </a:ext>
              </a:extLst>
            </p:cNvPr>
            <p:cNvSpPr/>
            <p:nvPr/>
          </p:nvSpPr>
          <p:spPr>
            <a:xfrm>
              <a:off x="908362" y="801441"/>
              <a:ext cx="306386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Cost of Accessing DRAM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207481"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DRAM</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的访问代价</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5" name="图片 4">
            <a:extLst>
              <a:ext uri="{FF2B5EF4-FFF2-40B4-BE49-F238E27FC236}">
                <a16:creationId xmlns:a16="http://schemas.microsoft.com/office/drawing/2014/main" id="{A4F9B956-815B-443F-BF39-411B9A596AE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43050" y="1274812"/>
            <a:ext cx="9105900" cy="2381250"/>
          </a:xfrm>
          <a:prstGeom prst="rect">
            <a:avLst/>
          </a:prstGeom>
        </p:spPr>
      </p:pic>
      <p:sp>
        <p:nvSpPr>
          <p:cNvPr id="13" name="文本框 12">
            <a:extLst>
              <a:ext uri="{FF2B5EF4-FFF2-40B4-BE49-F238E27FC236}">
                <a16:creationId xmlns:a16="http://schemas.microsoft.com/office/drawing/2014/main" id="{2922E3E5-9016-48A7-A29B-7897A9423D40}"/>
              </a:ext>
            </a:extLst>
          </p:cNvPr>
          <p:cNvSpPr txBox="1"/>
          <p:nvPr/>
        </p:nvSpPr>
        <p:spPr>
          <a:xfrm>
            <a:off x="1052051" y="3986427"/>
            <a:ext cx="10078065" cy="2438424"/>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行缓存</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row buffer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RB</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内部扮演了</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Cache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的角色</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ü"/>
            </a:pP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RB</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命中</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：访问时间为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20ns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，仅需要将数据从行缓存搬运到输出引脚</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空</a:t>
            </a: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RB</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访问</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：访问时间为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40ns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，读存储阵列，再将数据从行缓存搬运到输出引脚</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ü"/>
            </a:pP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RB</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冲突</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：访问时间为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60ns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，先写回数据，再读新行，最后搬运数据</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8449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linds(horizont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blinds(horizontal)">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linds(horizontal)">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blinds(horizontal)">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1987536" cy="843004"/>
            <a:chOff x="908362" y="278221"/>
            <a:chExt cx="1987536" cy="843003"/>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1856607" cy="31978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Burst Mode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突发模式</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11C2F9EB-39E7-4A59-B733-A3C0A14ADA7B}"/>
              </a:ext>
            </a:extLst>
          </p:cNvPr>
          <p:cNvSpPr txBox="1"/>
          <p:nvPr/>
        </p:nvSpPr>
        <p:spPr>
          <a:xfrm>
            <a:off x="1087236" y="1635658"/>
            <a:ext cx="10027078" cy="3863173"/>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连续传输</a:t>
            </a: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同一行中</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多个相邻的存储单元中（列地址）的数据</a:t>
            </a: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突发长度是连续传输的数据数目</a:t>
            </a: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一次突发传输的数据量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突发长度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一次突发传输的字节数</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00397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1987536" cy="843004"/>
            <a:chOff x="908362" y="278221"/>
            <a:chExt cx="1987536" cy="843003"/>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1856607" cy="31978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Burst Mode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突发模式</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8" name="Picture 4">
            <a:extLst>
              <a:ext uri="{FF2B5EF4-FFF2-40B4-BE49-F238E27FC236}">
                <a16:creationId xmlns:a16="http://schemas.microsoft.com/office/drawing/2014/main" id="{50676D0D-3F1E-42D5-A207-ED54B4464C0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7648" y="1735818"/>
            <a:ext cx="81184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730238AA-4B3D-4E90-A830-12E33A48086A}"/>
              </a:ext>
            </a:extLst>
          </p:cNvPr>
          <p:cNvCxnSpPr>
            <a:cxnSpLocks noChangeShapeType="1"/>
          </p:cNvCxnSpPr>
          <p:nvPr/>
        </p:nvCxnSpPr>
        <p:spPr bwMode="auto">
          <a:xfrm>
            <a:off x="3708173" y="2051731"/>
            <a:ext cx="25400" cy="2592387"/>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13" name="直接连接符 12">
            <a:extLst>
              <a:ext uri="{FF2B5EF4-FFF2-40B4-BE49-F238E27FC236}">
                <a16:creationId xmlns:a16="http://schemas.microsoft.com/office/drawing/2014/main" id="{40C368B8-A03B-48C5-BAAE-3D81D1E35797}"/>
              </a:ext>
            </a:extLst>
          </p:cNvPr>
          <p:cNvCxnSpPr>
            <a:cxnSpLocks noChangeShapeType="1"/>
          </p:cNvCxnSpPr>
          <p:nvPr/>
        </p:nvCxnSpPr>
        <p:spPr bwMode="auto">
          <a:xfrm flipH="1">
            <a:off x="3703410" y="4399643"/>
            <a:ext cx="2303463" cy="0"/>
          </a:xfrm>
          <a:prstGeom prst="line">
            <a:avLst/>
          </a:prstGeom>
          <a:noFill/>
          <a:ln w="285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 name="TextBox 7">
            <a:extLst>
              <a:ext uri="{FF2B5EF4-FFF2-40B4-BE49-F238E27FC236}">
                <a16:creationId xmlns:a16="http://schemas.microsoft.com/office/drawing/2014/main" id="{4FE7F5CF-87E6-4955-B9BD-3784426E69AA}"/>
              </a:ext>
            </a:extLst>
          </p:cNvPr>
          <p:cNvSpPr txBox="1">
            <a:spLocks noChangeArrowheads="1"/>
          </p:cNvSpPr>
          <p:nvPr/>
        </p:nvSpPr>
        <p:spPr bwMode="auto">
          <a:xfrm>
            <a:off x="3817710" y="4399643"/>
            <a:ext cx="2076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400">
                <a:solidFill>
                  <a:srgbClr val="0033CC"/>
                </a:solidFill>
                <a:ea typeface="宋体" panose="02010600030101010101" pitchFamily="2" charset="-122"/>
              </a:rPr>
              <a:t>t</a:t>
            </a:r>
            <a:r>
              <a:rPr kumimoji="0" lang="en-US" altLang="zh-CN" sz="2400" baseline="-25000">
                <a:solidFill>
                  <a:srgbClr val="0033CC"/>
                </a:solidFill>
                <a:ea typeface="宋体" panose="02010600030101010101" pitchFamily="2" charset="-122"/>
              </a:rPr>
              <a:t>CAS</a:t>
            </a:r>
            <a:r>
              <a:rPr kumimoji="0" lang="en-US" altLang="zh-CN" sz="2400">
                <a:ea typeface="宋体" panose="02010600030101010101" pitchFamily="2" charset="-122"/>
              </a:rPr>
              <a:t> (t</a:t>
            </a:r>
            <a:r>
              <a:rPr kumimoji="0" lang="en-US" altLang="zh-CN" sz="2400" baseline="-25000">
                <a:ea typeface="宋体" panose="02010600030101010101" pitchFamily="2" charset="-122"/>
              </a:rPr>
              <a:t>CL</a:t>
            </a:r>
            <a:r>
              <a:rPr kumimoji="0" lang="en-US" altLang="zh-CN" sz="2400">
                <a:ea typeface="宋体" panose="02010600030101010101" pitchFamily="2" charset="-122"/>
              </a:rPr>
              <a:t>) = 2</a:t>
            </a:r>
            <a:endParaRPr kumimoji="0" lang="zh-CN" altLang="en-US" sz="2400">
              <a:ea typeface="宋体" panose="02010600030101010101" pitchFamily="2" charset="-122"/>
            </a:endParaRPr>
          </a:p>
        </p:txBody>
      </p:sp>
      <p:cxnSp>
        <p:nvCxnSpPr>
          <p:cNvPr id="15" name="直接连接符 14">
            <a:extLst>
              <a:ext uri="{FF2B5EF4-FFF2-40B4-BE49-F238E27FC236}">
                <a16:creationId xmlns:a16="http://schemas.microsoft.com/office/drawing/2014/main" id="{14A8B0C5-9841-4722-9612-6113C0065E77}"/>
              </a:ext>
            </a:extLst>
          </p:cNvPr>
          <p:cNvCxnSpPr>
            <a:cxnSpLocks noChangeShapeType="1"/>
          </p:cNvCxnSpPr>
          <p:nvPr/>
        </p:nvCxnSpPr>
        <p:spPr bwMode="auto">
          <a:xfrm>
            <a:off x="5952898" y="2042206"/>
            <a:ext cx="25400" cy="2568575"/>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sp>
        <p:nvSpPr>
          <p:cNvPr id="16" name="矩形 15">
            <a:extLst>
              <a:ext uri="{FF2B5EF4-FFF2-40B4-BE49-F238E27FC236}">
                <a16:creationId xmlns:a16="http://schemas.microsoft.com/office/drawing/2014/main" id="{84F6AB3C-E3E2-4D67-87AB-7077E735E3B2}"/>
              </a:ext>
            </a:extLst>
          </p:cNvPr>
          <p:cNvSpPr>
            <a:spLocks noChangeArrowheads="1"/>
          </p:cNvSpPr>
          <p:nvPr/>
        </p:nvSpPr>
        <p:spPr bwMode="auto">
          <a:xfrm>
            <a:off x="3141435" y="2599418"/>
            <a:ext cx="4535488" cy="433388"/>
          </a:xfrm>
          <a:prstGeom prst="rect">
            <a:avLst/>
          </a:prstGeom>
          <a:noFill/>
          <a:ln w="28575" algn="ctr">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17" name="矩形 16">
            <a:extLst>
              <a:ext uri="{FF2B5EF4-FFF2-40B4-BE49-F238E27FC236}">
                <a16:creationId xmlns:a16="http://schemas.microsoft.com/office/drawing/2014/main" id="{22D37092-788B-43BD-A32A-F7609666C30B}"/>
              </a:ext>
            </a:extLst>
          </p:cNvPr>
          <p:cNvSpPr>
            <a:spLocks noChangeArrowheads="1"/>
          </p:cNvSpPr>
          <p:nvPr/>
        </p:nvSpPr>
        <p:spPr bwMode="auto">
          <a:xfrm>
            <a:off x="3127148" y="3162981"/>
            <a:ext cx="4537075" cy="431800"/>
          </a:xfrm>
          <a:prstGeom prst="rect">
            <a:avLst/>
          </a:prstGeom>
          <a:noFill/>
          <a:ln w="28575" algn="ctr">
            <a:solidFill>
              <a:srgbClr val="7030A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18" name="TextBox 15">
            <a:extLst>
              <a:ext uri="{FF2B5EF4-FFF2-40B4-BE49-F238E27FC236}">
                <a16:creationId xmlns:a16="http://schemas.microsoft.com/office/drawing/2014/main" id="{AE2EA037-EB90-461C-A78E-FBE1A9B7E44B}"/>
              </a:ext>
            </a:extLst>
          </p:cNvPr>
          <p:cNvSpPr txBox="1">
            <a:spLocks noChangeArrowheads="1"/>
          </p:cNvSpPr>
          <p:nvPr/>
        </p:nvSpPr>
        <p:spPr bwMode="auto">
          <a:xfrm>
            <a:off x="3487510" y="5407706"/>
            <a:ext cx="5184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400">
                <a:ea typeface="宋体" panose="02010600030101010101" pitchFamily="2" charset="-122"/>
              </a:rPr>
              <a:t>Normal Mode (BL = 1)</a:t>
            </a:r>
            <a:endParaRPr kumimoji="0" lang="zh-CN" altLang="en-US" sz="2400">
              <a:ea typeface="宋体" panose="02010600030101010101" pitchFamily="2" charset="-122"/>
            </a:endParaRPr>
          </a:p>
        </p:txBody>
      </p:sp>
    </p:spTree>
    <p:extLst>
      <p:ext uri="{BB962C8B-B14F-4D97-AF65-F5344CB8AC3E}">
        <p14:creationId xmlns:p14="http://schemas.microsoft.com/office/powerpoint/2010/main" val="326427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1987536" cy="843004"/>
            <a:chOff x="908362" y="278221"/>
            <a:chExt cx="1987536" cy="843003"/>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1856607" cy="31978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Burst Mode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突发模式</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9" name="Picture 3">
            <a:extLst>
              <a:ext uri="{FF2B5EF4-FFF2-40B4-BE49-F238E27FC236}">
                <a16:creationId xmlns:a16="http://schemas.microsoft.com/office/drawing/2014/main" id="{389672CF-6E15-48B9-B5AB-CB41AE9C691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6338" y="1284335"/>
            <a:ext cx="837565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19">
            <a:extLst>
              <a:ext uri="{FF2B5EF4-FFF2-40B4-BE49-F238E27FC236}">
                <a16:creationId xmlns:a16="http://schemas.microsoft.com/office/drawing/2014/main" id="{69CCCDD1-74B3-4E6D-9CA2-754BCAF7F07B}"/>
              </a:ext>
            </a:extLst>
          </p:cNvPr>
          <p:cNvCxnSpPr>
            <a:cxnSpLocks noChangeShapeType="1"/>
          </p:cNvCxnSpPr>
          <p:nvPr/>
        </p:nvCxnSpPr>
        <p:spPr bwMode="auto">
          <a:xfrm>
            <a:off x="3375251" y="1562147"/>
            <a:ext cx="25400" cy="2592388"/>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1" name="直接连接符 20">
            <a:extLst>
              <a:ext uri="{FF2B5EF4-FFF2-40B4-BE49-F238E27FC236}">
                <a16:creationId xmlns:a16="http://schemas.microsoft.com/office/drawing/2014/main" id="{8A7B2610-5736-4236-BB8F-A5C11B42C228}"/>
              </a:ext>
            </a:extLst>
          </p:cNvPr>
          <p:cNvCxnSpPr>
            <a:cxnSpLocks noChangeShapeType="1"/>
          </p:cNvCxnSpPr>
          <p:nvPr/>
        </p:nvCxnSpPr>
        <p:spPr bwMode="auto">
          <a:xfrm flipH="1">
            <a:off x="3370488" y="3516360"/>
            <a:ext cx="2003425" cy="0"/>
          </a:xfrm>
          <a:prstGeom prst="line">
            <a:avLst/>
          </a:prstGeom>
          <a:noFill/>
          <a:ln w="285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22" name="TextBox 5">
            <a:extLst>
              <a:ext uri="{FF2B5EF4-FFF2-40B4-BE49-F238E27FC236}">
                <a16:creationId xmlns:a16="http://schemas.microsoft.com/office/drawing/2014/main" id="{88F8812C-660E-4F4B-BE92-9BDD8DBB9799}"/>
              </a:ext>
            </a:extLst>
          </p:cNvPr>
          <p:cNvSpPr txBox="1">
            <a:spLocks noChangeArrowheads="1"/>
          </p:cNvSpPr>
          <p:nvPr/>
        </p:nvSpPr>
        <p:spPr bwMode="auto">
          <a:xfrm>
            <a:off x="3349851" y="3516360"/>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400">
                <a:solidFill>
                  <a:srgbClr val="0033CC"/>
                </a:solidFill>
                <a:ea typeface="宋体" panose="02010600030101010101" pitchFamily="2" charset="-122"/>
              </a:rPr>
              <a:t>t</a:t>
            </a:r>
            <a:r>
              <a:rPr kumimoji="0" lang="en-US" altLang="zh-CN" sz="2400" baseline="-25000">
                <a:solidFill>
                  <a:srgbClr val="0033CC"/>
                </a:solidFill>
                <a:ea typeface="宋体" panose="02010600030101010101" pitchFamily="2" charset="-122"/>
              </a:rPr>
              <a:t>CAS</a:t>
            </a:r>
            <a:r>
              <a:rPr kumimoji="0" lang="en-US" altLang="zh-CN" sz="2400">
                <a:ea typeface="宋体" panose="02010600030101010101" pitchFamily="2" charset="-122"/>
              </a:rPr>
              <a:t> (t</a:t>
            </a:r>
            <a:r>
              <a:rPr kumimoji="0" lang="en-US" altLang="zh-CN" sz="2400" baseline="-25000">
                <a:ea typeface="宋体" panose="02010600030101010101" pitchFamily="2" charset="-122"/>
              </a:rPr>
              <a:t>CL</a:t>
            </a:r>
            <a:r>
              <a:rPr kumimoji="0" lang="en-US" altLang="zh-CN" sz="2400">
                <a:ea typeface="宋体" panose="02010600030101010101" pitchFamily="2" charset="-122"/>
              </a:rPr>
              <a:t>) = 2</a:t>
            </a:r>
            <a:endParaRPr kumimoji="0" lang="zh-CN" altLang="en-US" sz="2400">
              <a:ea typeface="宋体" panose="02010600030101010101" pitchFamily="2" charset="-122"/>
            </a:endParaRPr>
          </a:p>
        </p:txBody>
      </p:sp>
      <p:cxnSp>
        <p:nvCxnSpPr>
          <p:cNvPr id="23" name="直接连接符 22">
            <a:extLst>
              <a:ext uri="{FF2B5EF4-FFF2-40B4-BE49-F238E27FC236}">
                <a16:creationId xmlns:a16="http://schemas.microsoft.com/office/drawing/2014/main" id="{06540E29-9436-48F7-8319-0FE1F4902275}"/>
              </a:ext>
            </a:extLst>
          </p:cNvPr>
          <p:cNvCxnSpPr>
            <a:cxnSpLocks noChangeShapeType="1"/>
          </p:cNvCxnSpPr>
          <p:nvPr/>
        </p:nvCxnSpPr>
        <p:spPr bwMode="auto">
          <a:xfrm>
            <a:off x="5348513" y="1552622"/>
            <a:ext cx="20638" cy="2179638"/>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sp>
        <p:nvSpPr>
          <p:cNvPr id="24" name="TextBox 8">
            <a:extLst>
              <a:ext uri="{FF2B5EF4-FFF2-40B4-BE49-F238E27FC236}">
                <a16:creationId xmlns:a16="http://schemas.microsoft.com/office/drawing/2014/main" id="{1964DEC0-53E8-46AA-A00F-C0A3B0DB33D5}"/>
              </a:ext>
            </a:extLst>
          </p:cNvPr>
          <p:cNvSpPr txBox="1">
            <a:spLocks noChangeArrowheads="1"/>
          </p:cNvSpPr>
          <p:nvPr/>
        </p:nvSpPr>
        <p:spPr bwMode="auto">
          <a:xfrm>
            <a:off x="3573688" y="4710160"/>
            <a:ext cx="5184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400">
                <a:ea typeface="宋体" panose="02010600030101010101" pitchFamily="2" charset="-122"/>
              </a:rPr>
              <a:t>Burst Mode (BL = 4)</a:t>
            </a:r>
            <a:endParaRPr kumimoji="0" lang="zh-CN" altLang="en-US" sz="2400">
              <a:ea typeface="宋体" panose="02010600030101010101" pitchFamily="2" charset="-122"/>
            </a:endParaRPr>
          </a:p>
        </p:txBody>
      </p:sp>
      <p:cxnSp>
        <p:nvCxnSpPr>
          <p:cNvPr id="25" name="直接连接符 24">
            <a:extLst>
              <a:ext uri="{FF2B5EF4-FFF2-40B4-BE49-F238E27FC236}">
                <a16:creationId xmlns:a16="http://schemas.microsoft.com/office/drawing/2014/main" id="{AAF40F23-37C4-4524-B049-A82D057EE44A}"/>
              </a:ext>
            </a:extLst>
          </p:cNvPr>
          <p:cNvCxnSpPr>
            <a:cxnSpLocks noChangeShapeType="1"/>
          </p:cNvCxnSpPr>
          <p:nvPr/>
        </p:nvCxnSpPr>
        <p:spPr bwMode="auto">
          <a:xfrm>
            <a:off x="7317013" y="1568497"/>
            <a:ext cx="25400" cy="2568575"/>
          </a:xfrm>
          <a:prstGeom prst="line">
            <a:avLst/>
          </a:prstGeom>
          <a:noFill/>
          <a:ln w="28575" algn="ctr">
            <a:solidFill>
              <a:srgbClr val="FF9933"/>
            </a:solidFill>
            <a:prstDash val="dash"/>
            <a:round/>
            <a:headEnd/>
            <a:tailEnd/>
          </a:ln>
          <a:extLst>
            <a:ext uri="{909E8E84-426E-40DD-AFC4-6F175D3DCCD1}">
              <a14:hiddenFill xmlns:a14="http://schemas.microsoft.com/office/drawing/2010/main">
                <a:noFill/>
              </a14:hiddenFill>
            </a:ext>
          </a:extLst>
        </p:spPr>
      </p:cxnSp>
      <p:cxnSp>
        <p:nvCxnSpPr>
          <p:cNvPr id="26" name="直接连接符 25">
            <a:extLst>
              <a:ext uri="{FF2B5EF4-FFF2-40B4-BE49-F238E27FC236}">
                <a16:creationId xmlns:a16="http://schemas.microsoft.com/office/drawing/2014/main" id="{F1004FB4-00FD-4D88-B61D-4CAC75CF2CA7}"/>
              </a:ext>
            </a:extLst>
          </p:cNvPr>
          <p:cNvCxnSpPr>
            <a:cxnSpLocks noChangeShapeType="1"/>
          </p:cNvCxnSpPr>
          <p:nvPr/>
        </p:nvCxnSpPr>
        <p:spPr bwMode="auto">
          <a:xfrm flipH="1">
            <a:off x="3397476" y="4060872"/>
            <a:ext cx="3919537" cy="0"/>
          </a:xfrm>
          <a:prstGeom prst="line">
            <a:avLst/>
          </a:prstGeom>
          <a:noFill/>
          <a:ln w="28575" algn="ctr">
            <a:solidFill>
              <a:srgbClr val="FF9933"/>
            </a:solidFill>
            <a:round/>
            <a:headEnd type="triangle" w="med" len="med"/>
            <a:tailEnd type="triangle" w="med" len="med"/>
          </a:ln>
          <a:extLst>
            <a:ext uri="{909E8E84-426E-40DD-AFC4-6F175D3DCCD1}">
              <a14:hiddenFill xmlns:a14="http://schemas.microsoft.com/office/drawing/2010/main">
                <a:noFill/>
              </a14:hiddenFill>
            </a:ext>
          </a:extLst>
        </p:spPr>
      </p:cxnSp>
      <p:sp>
        <p:nvSpPr>
          <p:cNvPr id="27" name="TextBox 14">
            <a:extLst>
              <a:ext uri="{FF2B5EF4-FFF2-40B4-BE49-F238E27FC236}">
                <a16:creationId xmlns:a16="http://schemas.microsoft.com/office/drawing/2014/main" id="{BE6EA788-3F05-4A6A-965D-DE0FBF7B7E05}"/>
              </a:ext>
            </a:extLst>
          </p:cNvPr>
          <p:cNvSpPr txBox="1">
            <a:spLocks noChangeArrowheads="1"/>
          </p:cNvSpPr>
          <p:nvPr/>
        </p:nvSpPr>
        <p:spPr bwMode="auto">
          <a:xfrm>
            <a:off x="4365851" y="4076747"/>
            <a:ext cx="2076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400" dirty="0">
                <a:solidFill>
                  <a:srgbClr val="0033CC"/>
                </a:solidFill>
                <a:ea typeface="宋体" panose="02010600030101010101" pitchFamily="2" charset="-122"/>
              </a:rPr>
              <a:t>t</a:t>
            </a:r>
            <a:r>
              <a:rPr kumimoji="0" lang="en-US" altLang="zh-CN" sz="2400" baseline="-25000" dirty="0">
                <a:solidFill>
                  <a:srgbClr val="0033CC"/>
                </a:solidFill>
                <a:ea typeface="宋体" panose="02010600030101010101" pitchFamily="2" charset="-122"/>
              </a:rPr>
              <a:t>CCD</a:t>
            </a:r>
            <a:endParaRPr kumimoji="0" lang="zh-CN" altLang="en-US" sz="2400" dirty="0">
              <a:ea typeface="宋体" panose="02010600030101010101" pitchFamily="2" charset="-122"/>
            </a:endParaRPr>
          </a:p>
        </p:txBody>
      </p:sp>
      <p:sp>
        <p:nvSpPr>
          <p:cNvPr id="29" name="文本框 28">
            <a:extLst>
              <a:ext uri="{FF2B5EF4-FFF2-40B4-BE49-F238E27FC236}">
                <a16:creationId xmlns:a16="http://schemas.microsoft.com/office/drawing/2014/main" id="{7A80043B-680A-42E0-A51B-F4BA65648E42}"/>
              </a:ext>
            </a:extLst>
          </p:cNvPr>
          <p:cNvSpPr txBox="1"/>
          <p:nvPr/>
        </p:nvSpPr>
        <p:spPr>
          <a:xfrm>
            <a:off x="1082461" y="5647001"/>
            <a:ext cx="10027078" cy="662297"/>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800" baseline="-25000" dirty="0">
                <a:latin typeface="Times New Roman" panose="02020603050405020304" pitchFamily="18" charset="0"/>
                <a:ea typeface="微软雅黑" panose="020B0503020204020204" pitchFamily="34" charset="-122"/>
                <a:cs typeface="Times New Roman" panose="02020603050405020304" pitchFamily="18" charset="0"/>
              </a:rPr>
              <a:t>CCD</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：列到列的延迟，由突发长度决定</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3500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linds(horizontal)">
                                      <p:cBhvr>
                                        <p:cTn id="21" dur="500"/>
                                        <p:tgtEl>
                                          <p:spTgt spid="25"/>
                                        </p:tgtEl>
                                      </p:cBhvr>
                                    </p:animEffect>
                                  </p:childTnLst>
                                </p:cTn>
                              </p:par>
                              <p:par>
                                <p:cTn id="22" presetID="3" presetClass="entr" presetSubtype="1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linds(horizontal)">
                                      <p:cBhvr>
                                        <p:cTn id="24" dur="500"/>
                                        <p:tgtEl>
                                          <p:spTgt spid="2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1987536" cy="843004"/>
            <a:chOff x="908362" y="278221"/>
            <a:chExt cx="1987536" cy="843003"/>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1856607" cy="31978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Burst Mode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突发模式</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11C2F9EB-39E7-4A59-B733-A3C0A14ADA7B}"/>
              </a:ext>
            </a:extLst>
          </p:cNvPr>
          <p:cNvSpPr txBox="1"/>
          <p:nvPr/>
        </p:nvSpPr>
        <p:spPr>
          <a:xfrm>
            <a:off x="1087236" y="1635658"/>
            <a:ext cx="10027078" cy="4509504"/>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突发长度：</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4 (Intel</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芯片组</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全页</a:t>
            </a: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全页：</a:t>
            </a: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rank</a:t>
            </a: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中</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所有</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芯片内同一个</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同一行的所有存储单元（本例：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2048 × </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4bit</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  16=</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16KB</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在初始化阶段，突发长度由</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BIOS</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通过北桥芯片设置</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1176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1856607" cy="843004"/>
            <a:chOff x="908362" y="278221"/>
            <a:chExt cx="1856607" cy="843003"/>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1856607" cy="31978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Precharge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319977"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预充电</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11C2F9EB-39E7-4A59-B733-A3C0A14ADA7B}"/>
              </a:ext>
            </a:extLst>
          </p:cNvPr>
          <p:cNvSpPr txBox="1"/>
          <p:nvPr/>
        </p:nvSpPr>
        <p:spPr>
          <a:xfrm>
            <a:off x="1087236" y="1635658"/>
            <a:ext cx="10027078" cy="2878288"/>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关闭当前工作行，并准备打开同一</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的新行的操作</a:t>
            </a:r>
            <a:endPar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重写当前工作行中的所有存储体</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复位读出放大器和位线（施加参考电压）</a:t>
            </a: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专门预充电命令和自动预充电</a:t>
            </a:r>
          </a:p>
        </p:txBody>
      </p:sp>
    </p:spTree>
    <p:extLst>
      <p:ext uri="{BB962C8B-B14F-4D97-AF65-F5344CB8AC3E}">
        <p14:creationId xmlns:p14="http://schemas.microsoft.com/office/powerpoint/2010/main" val="3686481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1856607" cy="843004"/>
            <a:chOff x="908362" y="278221"/>
            <a:chExt cx="1856607" cy="843003"/>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1856607" cy="31978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Precharge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319977"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预充电</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8" name="Picture 4">
            <a:extLst>
              <a:ext uri="{FF2B5EF4-FFF2-40B4-BE49-F238E27FC236}">
                <a16:creationId xmlns:a16="http://schemas.microsoft.com/office/drawing/2014/main" id="{9CE873EA-2BAF-440D-B9A8-E48495008E7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8669" y="1284788"/>
            <a:ext cx="8839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832B64B9-ADAE-49A8-BAFC-C82F18760593}"/>
              </a:ext>
            </a:extLst>
          </p:cNvPr>
          <p:cNvCxnSpPr>
            <a:cxnSpLocks noChangeShapeType="1"/>
          </p:cNvCxnSpPr>
          <p:nvPr/>
        </p:nvCxnSpPr>
        <p:spPr bwMode="auto">
          <a:xfrm>
            <a:off x="4712382" y="1272088"/>
            <a:ext cx="31750" cy="3127375"/>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13" name="直接连接符 12">
            <a:extLst>
              <a:ext uri="{FF2B5EF4-FFF2-40B4-BE49-F238E27FC236}">
                <a16:creationId xmlns:a16="http://schemas.microsoft.com/office/drawing/2014/main" id="{686A6D32-3406-49B9-A22D-49262BE56BE0}"/>
              </a:ext>
            </a:extLst>
          </p:cNvPr>
          <p:cNvCxnSpPr>
            <a:cxnSpLocks noChangeShapeType="1"/>
          </p:cNvCxnSpPr>
          <p:nvPr/>
        </p:nvCxnSpPr>
        <p:spPr bwMode="auto">
          <a:xfrm flipH="1">
            <a:off x="8200119" y="4313738"/>
            <a:ext cx="1728788" cy="0"/>
          </a:xfrm>
          <a:prstGeom prst="line">
            <a:avLst/>
          </a:prstGeom>
          <a:noFill/>
          <a:ln w="285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 name="TextBox 5">
            <a:extLst>
              <a:ext uri="{FF2B5EF4-FFF2-40B4-BE49-F238E27FC236}">
                <a16:creationId xmlns:a16="http://schemas.microsoft.com/office/drawing/2014/main" id="{DAC151A3-D05A-4545-B85D-F09ED9359955}"/>
              </a:ext>
            </a:extLst>
          </p:cNvPr>
          <p:cNvSpPr txBox="1">
            <a:spLocks noChangeArrowheads="1"/>
          </p:cNvSpPr>
          <p:nvPr/>
        </p:nvSpPr>
        <p:spPr bwMode="auto">
          <a:xfrm>
            <a:off x="8443007" y="4245476"/>
            <a:ext cx="1296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000" dirty="0">
                <a:solidFill>
                  <a:srgbClr val="0033CC"/>
                </a:solidFill>
                <a:ea typeface="宋体" panose="02010600030101010101" pitchFamily="2" charset="-122"/>
              </a:rPr>
              <a:t>t</a:t>
            </a:r>
            <a:r>
              <a:rPr kumimoji="0" lang="en-US" altLang="zh-CN" sz="2000" baseline="-25000" dirty="0">
                <a:solidFill>
                  <a:srgbClr val="0033CC"/>
                </a:solidFill>
                <a:ea typeface="宋体" panose="02010600030101010101" pitchFamily="2" charset="-122"/>
              </a:rPr>
              <a:t>RP</a:t>
            </a:r>
            <a:r>
              <a:rPr kumimoji="0" lang="en-US" altLang="zh-CN" sz="2000" dirty="0">
                <a:ea typeface="宋体" panose="02010600030101010101" pitchFamily="2" charset="-122"/>
              </a:rPr>
              <a:t> = 2</a:t>
            </a:r>
            <a:endParaRPr kumimoji="0" lang="zh-CN" altLang="en-US" sz="2000" dirty="0">
              <a:ea typeface="宋体" panose="02010600030101010101" pitchFamily="2" charset="-122"/>
            </a:endParaRPr>
          </a:p>
        </p:txBody>
      </p:sp>
      <p:sp>
        <p:nvSpPr>
          <p:cNvPr id="15" name="矩形 14">
            <a:extLst>
              <a:ext uri="{FF2B5EF4-FFF2-40B4-BE49-F238E27FC236}">
                <a16:creationId xmlns:a16="http://schemas.microsoft.com/office/drawing/2014/main" id="{50D7AAB4-6EA5-4525-B9A0-B472C696F0BE}"/>
              </a:ext>
            </a:extLst>
          </p:cNvPr>
          <p:cNvSpPr>
            <a:spLocks noChangeArrowheads="1"/>
          </p:cNvSpPr>
          <p:nvPr/>
        </p:nvSpPr>
        <p:spPr bwMode="auto">
          <a:xfrm>
            <a:off x="2080307" y="2888163"/>
            <a:ext cx="576262" cy="431800"/>
          </a:xfrm>
          <a:prstGeom prst="rect">
            <a:avLst/>
          </a:prstGeom>
          <a:noFill/>
          <a:ln w="28575" algn="ctr">
            <a:solidFill>
              <a:srgbClr val="0033CC"/>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cxnSp>
        <p:nvCxnSpPr>
          <p:cNvPr id="16" name="直接连接符 15">
            <a:extLst>
              <a:ext uri="{FF2B5EF4-FFF2-40B4-BE49-F238E27FC236}">
                <a16:creationId xmlns:a16="http://schemas.microsoft.com/office/drawing/2014/main" id="{D5883759-1491-4DAD-AD55-DCC3ABE6DD35}"/>
              </a:ext>
            </a:extLst>
          </p:cNvPr>
          <p:cNvCxnSpPr>
            <a:cxnSpLocks noChangeShapeType="1"/>
          </p:cNvCxnSpPr>
          <p:nvPr/>
        </p:nvCxnSpPr>
        <p:spPr bwMode="auto">
          <a:xfrm>
            <a:off x="9889219" y="1276851"/>
            <a:ext cx="31750" cy="3267075"/>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17" name="直接连接符 16">
            <a:extLst>
              <a:ext uri="{FF2B5EF4-FFF2-40B4-BE49-F238E27FC236}">
                <a16:creationId xmlns:a16="http://schemas.microsoft.com/office/drawing/2014/main" id="{8B488986-48C2-4DCD-AB37-2286E72C54B3}"/>
              </a:ext>
            </a:extLst>
          </p:cNvPr>
          <p:cNvCxnSpPr>
            <a:cxnSpLocks noChangeShapeType="1"/>
          </p:cNvCxnSpPr>
          <p:nvPr/>
        </p:nvCxnSpPr>
        <p:spPr bwMode="auto">
          <a:xfrm>
            <a:off x="8154082" y="1276851"/>
            <a:ext cx="34925" cy="3554412"/>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sp>
        <p:nvSpPr>
          <p:cNvPr id="18" name="矩形 17">
            <a:extLst>
              <a:ext uri="{FF2B5EF4-FFF2-40B4-BE49-F238E27FC236}">
                <a16:creationId xmlns:a16="http://schemas.microsoft.com/office/drawing/2014/main" id="{DD3C9550-50BE-4C88-BD24-9DA3F57D55CE}"/>
              </a:ext>
            </a:extLst>
          </p:cNvPr>
          <p:cNvSpPr>
            <a:spLocks noChangeArrowheads="1"/>
          </p:cNvSpPr>
          <p:nvPr/>
        </p:nvSpPr>
        <p:spPr bwMode="auto">
          <a:xfrm>
            <a:off x="6860269" y="2829426"/>
            <a:ext cx="1582738" cy="130175"/>
          </a:xfrm>
          <a:prstGeom prst="rect">
            <a:avLst/>
          </a:prstGeom>
          <a:noFill/>
          <a:ln w="28575" algn="ctr">
            <a:solidFill>
              <a:srgbClr val="7030A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19" name="矩形 18">
            <a:extLst>
              <a:ext uri="{FF2B5EF4-FFF2-40B4-BE49-F238E27FC236}">
                <a16:creationId xmlns:a16="http://schemas.microsoft.com/office/drawing/2014/main" id="{8076E298-1EDF-443B-9AA1-AA2E1BE908D4}"/>
              </a:ext>
            </a:extLst>
          </p:cNvPr>
          <p:cNvSpPr>
            <a:spLocks noChangeArrowheads="1"/>
          </p:cNvSpPr>
          <p:nvPr/>
        </p:nvSpPr>
        <p:spPr bwMode="auto">
          <a:xfrm>
            <a:off x="6863444" y="3332663"/>
            <a:ext cx="1584325" cy="131763"/>
          </a:xfrm>
          <a:prstGeom prst="rect">
            <a:avLst/>
          </a:prstGeom>
          <a:noFill/>
          <a:ln w="28575" algn="ctr">
            <a:solidFill>
              <a:srgbClr val="7030A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cxnSp>
        <p:nvCxnSpPr>
          <p:cNvPr id="20" name="直接连接符 19">
            <a:extLst>
              <a:ext uri="{FF2B5EF4-FFF2-40B4-BE49-F238E27FC236}">
                <a16:creationId xmlns:a16="http://schemas.microsoft.com/office/drawing/2014/main" id="{1BA87A94-0F7C-4E1D-BA06-1BB9F6BE3B83}"/>
              </a:ext>
            </a:extLst>
          </p:cNvPr>
          <p:cNvCxnSpPr>
            <a:cxnSpLocks noChangeShapeType="1"/>
          </p:cNvCxnSpPr>
          <p:nvPr/>
        </p:nvCxnSpPr>
        <p:spPr bwMode="auto">
          <a:xfrm>
            <a:off x="2970894" y="1272088"/>
            <a:ext cx="36513" cy="3632200"/>
          </a:xfrm>
          <a:prstGeom prst="line">
            <a:avLst/>
          </a:prstGeom>
          <a:noFill/>
          <a:ln w="28575" algn="ctr">
            <a:solidFill>
              <a:srgbClr val="FF9933"/>
            </a:solidFill>
            <a:prstDash val="dash"/>
            <a:round/>
            <a:headEnd/>
            <a:tailEnd/>
          </a:ln>
          <a:extLst>
            <a:ext uri="{909E8E84-426E-40DD-AFC4-6F175D3DCCD1}">
              <a14:hiddenFill xmlns:a14="http://schemas.microsoft.com/office/drawing/2010/main">
                <a:noFill/>
              </a14:hiddenFill>
            </a:ext>
          </a:extLst>
        </p:spPr>
      </p:cxnSp>
      <p:cxnSp>
        <p:nvCxnSpPr>
          <p:cNvPr id="21" name="直接连接符 20">
            <a:extLst>
              <a:ext uri="{FF2B5EF4-FFF2-40B4-BE49-F238E27FC236}">
                <a16:creationId xmlns:a16="http://schemas.microsoft.com/office/drawing/2014/main" id="{C14FB453-8318-4C64-BD84-7861EFC339D7}"/>
              </a:ext>
            </a:extLst>
          </p:cNvPr>
          <p:cNvCxnSpPr>
            <a:cxnSpLocks noChangeShapeType="1"/>
          </p:cNvCxnSpPr>
          <p:nvPr/>
        </p:nvCxnSpPr>
        <p:spPr bwMode="auto">
          <a:xfrm flipH="1">
            <a:off x="3043919" y="4286751"/>
            <a:ext cx="1655763" cy="0"/>
          </a:xfrm>
          <a:prstGeom prst="line">
            <a:avLst/>
          </a:prstGeom>
          <a:noFill/>
          <a:ln w="28575" algn="ctr">
            <a:solidFill>
              <a:srgbClr val="FF9933"/>
            </a:solidFill>
            <a:round/>
            <a:headEnd type="triangle" w="med" len="med"/>
            <a:tailEnd type="triangle" w="med" len="med"/>
          </a:ln>
          <a:extLst>
            <a:ext uri="{909E8E84-426E-40DD-AFC4-6F175D3DCCD1}">
              <a14:hiddenFill xmlns:a14="http://schemas.microsoft.com/office/drawing/2010/main">
                <a:noFill/>
              </a14:hiddenFill>
            </a:ext>
          </a:extLst>
        </p:spPr>
      </p:cxnSp>
      <p:sp>
        <p:nvSpPr>
          <p:cNvPr id="22" name="TextBox 27">
            <a:extLst>
              <a:ext uri="{FF2B5EF4-FFF2-40B4-BE49-F238E27FC236}">
                <a16:creationId xmlns:a16="http://schemas.microsoft.com/office/drawing/2014/main" id="{2493BDB9-B323-4569-B291-7FD03F11D6C4}"/>
              </a:ext>
            </a:extLst>
          </p:cNvPr>
          <p:cNvSpPr txBox="1">
            <a:spLocks noChangeArrowheads="1"/>
          </p:cNvSpPr>
          <p:nvPr/>
        </p:nvSpPr>
        <p:spPr bwMode="auto">
          <a:xfrm>
            <a:off x="3304269" y="4221663"/>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000">
                <a:solidFill>
                  <a:srgbClr val="0033CC"/>
                </a:solidFill>
                <a:ea typeface="宋体" panose="02010600030101010101" pitchFamily="2" charset="-122"/>
              </a:rPr>
              <a:t>t</a:t>
            </a:r>
            <a:r>
              <a:rPr kumimoji="0" lang="en-US" altLang="zh-CN" sz="2000" baseline="-25000">
                <a:solidFill>
                  <a:srgbClr val="0033CC"/>
                </a:solidFill>
                <a:ea typeface="宋体" panose="02010600030101010101" pitchFamily="2" charset="-122"/>
              </a:rPr>
              <a:t>RCD</a:t>
            </a:r>
            <a:r>
              <a:rPr kumimoji="0" lang="en-US" altLang="zh-CN" sz="2000">
                <a:ea typeface="宋体" panose="02010600030101010101" pitchFamily="2" charset="-122"/>
              </a:rPr>
              <a:t> = 2</a:t>
            </a:r>
            <a:endParaRPr kumimoji="0" lang="zh-CN" altLang="en-US" sz="2000">
              <a:ea typeface="宋体" panose="02010600030101010101" pitchFamily="2" charset="-122"/>
            </a:endParaRPr>
          </a:p>
        </p:txBody>
      </p:sp>
      <p:cxnSp>
        <p:nvCxnSpPr>
          <p:cNvPr id="23" name="直接连接符 22">
            <a:extLst>
              <a:ext uri="{FF2B5EF4-FFF2-40B4-BE49-F238E27FC236}">
                <a16:creationId xmlns:a16="http://schemas.microsoft.com/office/drawing/2014/main" id="{6FD20463-CECA-42C1-9F96-B2691EA80978}"/>
              </a:ext>
            </a:extLst>
          </p:cNvPr>
          <p:cNvCxnSpPr>
            <a:cxnSpLocks noChangeShapeType="1"/>
          </p:cNvCxnSpPr>
          <p:nvPr/>
        </p:nvCxnSpPr>
        <p:spPr bwMode="auto">
          <a:xfrm>
            <a:off x="6441169" y="1262563"/>
            <a:ext cx="30163" cy="3127375"/>
          </a:xfrm>
          <a:prstGeom prst="line">
            <a:avLst/>
          </a:prstGeom>
          <a:noFill/>
          <a:ln w="28575" algn="ctr">
            <a:solidFill>
              <a:srgbClr val="00B050"/>
            </a:solidFill>
            <a:prstDash val="dash"/>
            <a:round/>
            <a:headEnd/>
            <a:tailEnd/>
          </a:ln>
          <a:extLst>
            <a:ext uri="{909E8E84-426E-40DD-AFC4-6F175D3DCCD1}">
              <a14:hiddenFill xmlns:a14="http://schemas.microsoft.com/office/drawing/2010/main">
                <a:noFill/>
              </a14:hiddenFill>
            </a:ext>
          </a:extLst>
        </p:spPr>
      </p:cxnSp>
      <p:cxnSp>
        <p:nvCxnSpPr>
          <p:cNvPr id="24" name="直接连接符 23">
            <a:extLst>
              <a:ext uri="{FF2B5EF4-FFF2-40B4-BE49-F238E27FC236}">
                <a16:creationId xmlns:a16="http://schemas.microsoft.com/office/drawing/2014/main" id="{E7CC0B0C-B060-40B3-90B8-A89D1CD8174F}"/>
              </a:ext>
            </a:extLst>
          </p:cNvPr>
          <p:cNvCxnSpPr>
            <a:cxnSpLocks noChangeShapeType="1"/>
          </p:cNvCxnSpPr>
          <p:nvPr/>
        </p:nvCxnSpPr>
        <p:spPr bwMode="auto">
          <a:xfrm flipH="1">
            <a:off x="4771119" y="4296276"/>
            <a:ext cx="1728788" cy="0"/>
          </a:xfrm>
          <a:prstGeom prst="line">
            <a:avLst/>
          </a:prstGeom>
          <a:noFill/>
          <a:ln w="28575" algn="ctr">
            <a:solidFill>
              <a:srgbClr val="00B050"/>
            </a:solidFill>
            <a:round/>
            <a:headEnd type="triangle" w="med" len="med"/>
            <a:tailEnd type="triangle" w="med" len="med"/>
          </a:ln>
          <a:extLst>
            <a:ext uri="{909E8E84-426E-40DD-AFC4-6F175D3DCCD1}">
              <a14:hiddenFill xmlns:a14="http://schemas.microsoft.com/office/drawing/2010/main">
                <a:noFill/>
              </a14:hiddenFill>
            </a:ext>
          </a:extLst>
        </p:spPr>
      </p:cxnSp>
      <p:sp>
        <p:nvSpPr>
          <p:cNvPr id="25" name="TextBox 30">
            <a:extLst>
              <a:ext uri="{FF2B5EF4-FFF2-40B4-BE49-F238E27FC236}">
                <a16:creationId xmlns:a16="http://schemas.microsoft.com/office/drawing/2014/main" id="{59304E2C-8E90-4CB6-8615-20380A9F4CE2}"/>
              </a:ext>
            </a:extLst>
          </p:cNvPr>
          <p:cNvSpPr txBox="1">
            <a:spLocks noChangeArrowheads="1"/>
          </p:cNvSpPr>
          <p:nvPr/>
        </p:nvSpPr>
        <p:spPr bwMode="auto">
          <a:xfrm>
            <a:off x="5060044" y="4229601"/>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000">
                <a:solidFill>
                  <a:srgbClr val="0033CC"/>
                </a:solidFill>
                <a:ea typeface="宋体" panose="02010600030101010101" pitchFamily="2" charset="-122"/>
              </a:rPr>
              <a:t>t</a:t>
            </a:r>
            <a:r>
              <a:rPr kumimoji="0" lang="en-US" altLang="zh-CN" sz="2000" baseline="-25000">
                <a:solidFill>
                  <a:srgbClr val="0033CC"/>
                </a:solidFill>
                <a:ea typeface="宋体" panose="02010600030101010101" pitchFamily="2" charset="-122"/>
              </a:rPr>
              <a:t>CAS</a:t>
            </a:r>
            <a:r>
              <a:rPr kumimoji="0" lang="en-US" altLang="zh-CN" sz="2000">
                <a:ea typeface="宋体" panose="02010600030101010101" pitchFamily="2" charset="-122"/>
              </a:rPr>
              <a:t> = 2</a:t>
            </a:r>
            <a:endParaRPr kumimoji="0" lang="zh-CN" altLang="en-US" sz="2000">
              <a:ea typeface="宋体" panose="02010600030101010101" pitchFamily="2" charset="-122"/>
            </a:endParaRPr>
          </a:p>
        </p:txBody>
      </p:sp>
      <p:cxnSp>
        <p:nvCxnSpPr>
          <p:cNvPr id="26" name="直接连接符 25">
            <a:extLst>
              <a:ext uri="{FF2B5EF4-FFF2-40B4-BE49-F238E27FC236}">
                <a16:creationId xmlns:a16="http://schemas.microsoft.com/office/drawing/2014/main" id="{87E10E03-48E0-4AB7-AB7D-B6CE01CB454B}"/>
              </a:ext>
            </a:extLst>
          </p:cNvPr>
          <p:cNvCxnSpPr>
            <a:cxnSpLocks noChangeShapeType="1"/>
          </p:cNvCxnSpPr>
          <p:nvPr/>
        </p:nvCxnSpPr>
        <p:spPr bwMode="auto">
          <a:xfrm flipH="1">
            <a:off x="3043919" y="4632826"/>
            <a:ext cx="5183188" cy="0"/>
          </a:xfrm>
          <a:prstGeom prst="line">
            <a:avLst/>
          </a:prstGeom>
          <a:noFill/>
          <a:ln w="28575" algn="ctr">
            <a:solidFill>
              <a:schemeClr val="bg1">
                <a:lumMod val="65000"/>
              </a:schemeClr>
            </a:solidFill>
            <a:round/>
            <a:headEnd type="triangle" w="med" len="med"/>
            <a:tailEnd type="triangle" w="med" len="med"/>
          </a:ln>
        </p:spPr>
      </p:cxnSp>
      <p:sp>
        <p:nvSpPr>
          <p:cNvPr id="27" name="TextBox 39">
            <a:extLst>
              <a:ext uri="{FF2B5EF4-FFF2-40B4-BE49-F238E27FC236}">
                <a16:creationId xmlns:a16="http://schemas.microsoft.com/office/drawing/2014/main" id="{0209618E-3A5D-4E87-8DD5-FDC707D4B3A0}"/>
              </a:ext>
            </a:extLst>
          </p:cNvPr>
          <p:cNvSpPr txBox="1">
            <a:spLocks noChangeArrowheads="1"/>
          </p:cNvSpPr>
          <p:nvPr/>
        </p:nvSpPr>
        <p:spPr bwMode="auto">
          <a:xfrm>
            <a:off x="4771119" y="4593138"/>
            <a:ext cx="1296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000">
                <a:solidFill>
                  <a:srgbClr val="0033CC"/>
                </a:solidFill>
                <a:ea typeface="宋体" panose="02010600030101010101" pitchFamily="2" charset="-122"/>
              </a:rPr>
              <a:t>t</a:t>
            </a:r>
            <a:r>
              <a:rPr kumimoji="0" lang="en-US" altLang="zh-CN" sz="2000" baseline="-25000">
                <a:solidFill>
                  <a:srgbClr val="0033CC"/>
                </a:solidFill>
                <a:ea typeface="宋体" panose="02010600030101010101" pitchFamily="2" charset="-122"/>
              </a:rPr>
              <a:t>RAS</a:t>
            </a:r>
            <a:r>
              <a:rPr kumimoji="0" lang="en-US" altLang="zh-CN" sz="2000">
                <a:ea typeface="宋体" panose="02010600030101010101" pitchFamily="2" charset="-122"/>
              </a:rPr>
              <a:t> = 6</a:t>
            </a:r>
            <a:endParaRPr kumimoji="0" lang="zh-CN" altLang="en-US" sz="2000">
              <a:ea typeface="宋体" panose="02010600030101010101" pitchFamily="2" charset="-122"/>
            </a:endParaRPr>
          </a:p>
        </p:txBody>
      </p:sp>
      <p:sp>
        <p:nvSpPr>
          <p:cNvPr id="33" name="文本框 32">
            <a:extLst>
              <a:ext uri="{FF2B5EF4-FFF2-40B4-BE49-F238E27FC236}">
                <a16:creationId xmlns:a16="http://schemas.microsoft.com/office/drawing/2014/main" id="{A74905D1-5E9B-4251-B5A0-CB96E84427FE}"/>
              </a:ext>
            </a:extLst>
          </p:cNvPr>
          <p:cNvSpPr txBox="1"/>
          <p:nvPr/>
        </p:nvSpPr>
        <p:spPr>
          <a:xfrm>
            <a:off x="1082461" y="5135373"/>
            <a:ext cx="10027078" cy="1461426"/>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800" baseline="-25000" dirty="0">
                <a:latin typeface="Times New Roman" panose="02020603050405020304" pitchFamily="18" charset="0"/>
                <a:ea typeface="微软雅黑" panose="020B0503020204020204" pitchFamily="34" charset="-122"/>
                <a:cs typeface="Times New Roman" panose="02020603050405020304" pitchFamily="18" charset="0"/>
              </a:rPr>
              <a:t>RP</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：行预充电时间。从预充电到打开新行工作的时间间隔</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800" baseline="-25000" dirty="0" err="1">
                <a:latin typeface="Times New Roman" panose="02020603050405020304" pitchFamily="18" charset="0"/>
                <a:ea typeface="微软雅黑" panose="020B0503020204020204" pitchFamily="34" charset="-122"/>
                <a:cs typeface="Times New Roman" panose="02020603050405020304" pitchFamily="18" charset="0"/>
              </a:rPr>
              <a:t>RAS</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：从行有效到数据重写时间间隔</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6766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par>
                                <p:cTn id="31" presetID="3" presetClass="entr" presetSubtype="1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linds(horizontal)">
                                      <p:cBhvr>
                                        <p:cTn id="41" dur="500"/>
                                        <p:tgtEl>
                                          <p:spTgt spid="20"/>
                                        </p:tgtEl>
                                      </p:cBhvr>
                                    </p:animEffect>
                                  </p:childTnLst>
                                </p:cTn>
                              </p:par>
                              <p:par>
                                <p:cTn id="42" presetID="3" presetClass="entr" presetSubtype="1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blinds(horizontal)">
                                      <p:cBhvr>
                                        <p:cTn id="54" dur="500"/>
                                        <p:tgtEl>
                                          <p:spTgt spid="23"/>
                                        </p:tgtEl>
                                      </p:cBhvr>
                                    </p:animEffect>
                                  </p:childTnLst>
                                </p:cTn>
                              </p:par>
                              <p:par>
                                <p:cTn id="55" presetID="3" presetClass="entr" presetSubtype="1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linds(horizontal)">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linds(horizontal)">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blinds(horizontal)">
                                      <p:cBhvr>
                                        <p:cTn id="67" dur="500"/>
                                        <p:tgtEl>
                                          <p:spTgt spid="26"/>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blinds(horizontal)">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8" grpId="0" animBg="1"/>
      <p:bldP spid="19" grpId="0" animBg="1"/>
      <p:bldP spid="22" grpId="0"/>
      <p:bldP spid="25"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1856607" cy="843004"/>
            <a:chOff x="908362" y="278221"/>
            <a:chExt cx="1856607" cy="843003"/>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1856607" cy="31978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Precharge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319977"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预充电</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33" name="文本框 32">
            <a:extLst>
              <a:ext uri="{FF2B5EF4-FFF2-40B4-BE49-F238E27FC236}">
                <a16:creationId xmlns:a16="http://schemas.microsoft.com/office/drawing/2014/main" id="{A74905D1-5E9B-4251-B5A0-CB96E84427FE}"/>
              </a:ext>
            </a:extLst>
          </p:cNvPr>
          <p:cNvSpPr txBox="1"/>
          <p:nvPr/>
        </p:nvSpPr>
        <p:spPr>
          <a:xfrm>
            <a:off x="1082461" y="5135373"/>
            <a:ext cx="10027078" cy="662297"/>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800" baseline="-25000" dirty="0">
                <a:latin typeface="Times New Roman" panose="02020603050405020304" pitchFamily="18" charset="0"/>
                <a:ea typeface="微软雅黑" panose="020B0503020204020204" pitchFamily="34" charset="-122"/>
                <a:cs typeface="Times New Roman" panose="02020603050405020304" pitchFamily="18" charset="0"/>
              </a:rPr>
              <a:t>WR</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（写回时间）：从写突发结束到预充电开始最小时间间隔</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8" name="Picture 1">
            <a:extLst>
              <a:ext uri="{FF2B5EF4-FFF2-40B4-BE49-F238E27FC236}">
                <a16:creationId xmlns:a16="http://schemas.microsoft.com/office/drawing/2014/main" id="{48E8B081-4D09-4699-9933-F0A05CEF4BF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2211" y="1952463"/>
            <a:ext cx="87630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直接连接符 28">
            <a:extLst>
              <a:ext uri="{FF2B5EF4-FFF2-40B4-BE49-F238E27FC236}">
                <a16:creationId xmlns:a16="http://schemas.microsoft.com/office/drawing/2014/main" id="{7FDAD632-167D-47E6-8FBD-D6B1DADAF2F3}"/>
              </a:ext>
            </a:extLst>
          </p:cNvPr>
          <p:cNvCxnSpPr>
            <a:cxnSpLocks noChangeShapeType="1"/>
          </p:cNvCxnSpPr>
          <p:nvPr/>
        </p:nvCxnSpPr>
        <p:spPr bwMode="auto">
          <a:xfrm flipH="1">
            <a:off x="7195911" y="3490751"/>
            <a:ext cx="863600" cy="0"/>
          </a:xfrm>
          <a:prstGeom prst="line">
            <a:avLst/>
          </a:prstGeom>
          <a:noFill/>
          <a:ln w="285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30" name="TextBox 26">
            <a:extLst>
              <a:ext uri="{FF2B5EF4-FFF2-40B4-BE49-F238E27FC236}">
                <a16:creationId xmlns:a16="http://schemas.microsoft.com/office/drawing/2014/main" id="{CDBDBD94-2AF7-4AD0-942C-50EE1749FBA4}"/>
              </a:ext>
            </a:extLst>
          </p:cNvPr>
          <p:cNvSpPr txBox="1">
            <a:spLocks noChangeArrowheads="1"/>
          </p:cNvSpPr>
          <p:nvPr/>
        </p:nvSpPr>
        <p:spPr bwMode="auto">
          <a:xfrm>
            <a:off x="7019699" y="3739988"/>
            <a:ext cx="1296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en-US" altLang="zh-CN" sz="2000" dirty="0">
                <a:solidFill>
                  <a:srgbClr val="0033CC"/>
                </a:solidFill>
                <a:ea typeface="宋体" panose="02010600030101010101" pitchFamily="2" charset="-122"/>
              </a:rPr>
              <a:t>t</a:t>
            </a:r>
            <a:r>
              <a:rPr kumimoji="0" lang="en-US" altLang="zh-CN" sz="2000" baseline="-25000" dirty="0">
                <a:solidFill>
                  <a:srgbClr val="0033CC"/>
                </a:solidFill>
                <a:ea typeface="宋体" panose="02010600030101010101" pitchFamily="2" charset="-122"/>
              </a:rPr>
              <a:t>WR</a:t>
            </a:r>
            <a:r>
              <a:rPr kumimoji="0" lang="en-US" altLang="zh-CN" sz="2000" dirty="0">
                <a:ea typeface="宋体" panose="02010600030101010101" pitchFamily="2" charset="-122"/>
              </a:rPr>
              <a:t> = 1</a:t>
            </a:r>
            <a:endParaRPr kumimoji="0" lang="zh-CN" altLang="en-US" sz="2000" dirty="0">
              <a:ea typeface="宋体" panose="02010600030101010101" pitchFamily="2" charset="-122"/>
            </a:endParaRPr>
          </a:p>
        </p:txBody>
      </p:sp>
      <p:cxnSp>
        <p:nvCxnSpPr>
          <p:cNvPr id="31" name="直接连接符 30">
            <a:extLst>
              <a:ext uri="{FF2B5EF4-FFF2-40B4-BE49-F238E27FC236}">
                <a16:creationId xmlns:a16="http://schemas.microsoft.com/office/drawing/2014/main" id="{D23EBC93-D2CB-4BCA-B8CB-768D1AC4D718}"/>
              </a:ext>
            </a:extLst>
          </p:cNvPr>
          <p:cNvCxnSpPr>
            <a:cxnSpLocks noChangeShapeType="1"/>
          </p:cNvCxnSpPr>
          <p:nvPr/>
        </p:nvCxnSpPr>
        <p:spPr bwMode="auto">
          <a:xfrm>
            <a:off x="7208611" y="1763551"/>
            <a:ext cx="0" cy="2087562"/>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32" name="直接连接符 31">
            <a:extLst>
              <a:ext uri="{FF2B5EF4-FFF2-40B4-BE49-F238E27FC236}">
                <a16:creationId xmlns:a16="http://schemas.microsoft.com/office/drawing/2014/main" id="{1AA3B212-A020-4496-BE5F-6F69AAC6E8C6}"/>
              </a:ext>
            </a:extLst>
          </p:cNvPr>
          <p:cNvCxnSpPr>
            <a:cxnSpLocks noChangeShapeType="1"/>
          </p:cNvCxnSpPr>
          <p:nvPr/>
        </p:nvCxnSpPr>
        <p:spPr bwMode="auto">
          <a:xfrm>
            <a:off x="8073799" y="1763551"/>
            <a:ext cx="0" cy="2087562"/>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sp>
        <p:nvSpPr>
          <p:cNvPr id="34" name="矩形 33">
            <a:extLst>
              <a:ext uri="{FF2B5EF4-FFF2-40B4-BE49-F238E27FC236}">
                <a16:creationId xmlns:a16="http://schemas.microsoft.com/office/drawing/2014/main" id="{AFA6B193-30EE-4465-BEB5-B2403832359C}"/>
              </a:ext>
            </a:extLst>
          </p:cNvPr>
          <p:cNvSpPr>
            <a:spLocks noChangeArrowheads="1"/>
          </p:cNvSpPr>
          <p:nvPr/>
        </p:nvSpPr>
        <p:spPr bwMode="auto">
          <a:xfrm>
            <a:off x="7757886" y="2585876"/>
            <a:ext cx="863600" cy="431800"/>
          </a:xfrm>
          <a:prstGeom prst="rect">
            <a:avLst/>
          </a:prstGeom>
          <a:noFill/>
          <a:ln w="28575" algn="ctr">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
        <p:nvSpPr>
          <p:cNvPr id="35" name="TextBox 42">
            <a:extLst>
              <a:ext uri="{FF2B5EF4-FFF2-40B4-BE49-F238E27FC236}">
                <a16:creationId xmlns:a16="http://schemas.microsoft.com/office/drawing/2014/main" id="{034125AE-77D7-4F24-ABCB-55CC3AF8E56F}"/>
              </a:ext>
            </a:extLst>
          </p:cNvPr>
          <p:cNvSpPr txBox="1">
            <a:spLocks noChangeArrowheads="1"/>
          </p:cNvSpPr>
          <p:nvPr/>
        </p:nvSpPr>
        <p:spPr bwMode="auto">
          <a:xfrm>
            <a:off x="8275411" y="3347876"/>
            <a:ext cx="21955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ctr">
              <a:spcBef>
                <a:spcPct val="0"/>
              </a:spcBef>
              <a:buClrTx/>
              <a:buFontTx/>
              <a:buNone/>
            </a:pPr>
            <a:r>
              <a:rPr kumimoji="0" lang="zh-CN" altLang="en-US" sz="2000" dirty="0">
                <a:solidFill>
                  <a:srgbClr val="0033CC"/>
                </a:solidFill>
                <a:latin typeface="微软雅黑" panose="020B0503020204020204" pitchFamily="34" charset="-122"/>
                <a:ea typeface="微软雅黑" panose="020B0503020204020204" pitchFamily="34" charset="-122"/>
              </a:rPr>
              <a:t>写操作同时不能执行预充电命令</a:t>
            </a:r>
          </a:p>
        </p:txBody>
      </p:sp>
      <p:sp>
        <p:nvSpPr>
          <p:cNvPr id="36" name="矩形 35">
            <a:extLst>
              <a:ext uri="{FF2B5EF4-FFF2-40B4-BE49-F238E27FC236}">
                <a16:creationId xmlns:a16="http://schemas.microsoft.com/office/drawing/2014/main" id="{AF1B4BDC-3E76-4765-B61C-9E267B9D27DF}"/>
              </a:ext>
            </a:extLst>
          </p:cNvPr>
          <p:cNvSpPr>
            <a:spLocks noChangeArrowheads="1"/>
          </p:cNvSpPr>
          <p:nvPr/>
        </p:nvSpPr>
        <p:spPr bwMode="auto">
          <a:xfrm>
            <a:off x="4171724" y="2582701"/>
            <a:ext cx="863600" cy="431800"/>
          </a:xfrm>
          <a:prstGeom prst="rect">
            <a:avLst/>
          </a:prstGeom>
          <a:noFill/>
          <a:ln w="28575" algn="ctr">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4835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linds(horizontal)">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linds(horizontal)">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linds(horizontal)">
                                      <p:cBhvr>
                                        <p:cTn id="20" dur="500"/>
                                        <p:tgtEl>
                                          <p:spTgt spid="31"/>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par>
                                <p:cTn id="24" presetID="3" presetClass="entr" presetSubtype="1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linds(horizontal)">
                                      <p:cBhvr>
                                        <p:cTn id="26" dur="500"/>
                                        <p:tgtEl>
                                          <p:spTgt spid="2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linds(horizontal)">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animBg="1"/>
      <p:bldP spid="35" grpId="0"/>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D3D864A-1338-4919-81B4-65D40D5DED0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5224" y="1280047"/>
            <a:ext cx="10235488" cy="4570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3122861" cy="830998"/>
            <a:chOff x="908363" y="278221"/>
            <a:chExt cx="3122861" cy="830997"/>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312286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Overview of Main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主存系统概述</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cxnSp>
        <p:nvCxnSpPr>
          <p:cNvPr id="8" name="直接箭头连接符 7">
            <a:extLst>
              <a:ext uri="{FF2B5EF4-FFF2-40B4-BE49-F238E27FC236}">
                <a16:creationId xmlns:a16="http://schemas.microsoft.com/office/drawing/2014/main" id="{7A57B4B7-A95C-4E7A-AF16-753D32088201}"/>
              </a:ext>
            </a:extLst>
          </p:cNvPr>
          <p:cNvCxnSpPr>
            <a:cxnSpLocks noChangeShapeType="1"/>
          </p:cNvCxnSpPr>
          <p:nvPr/>
        </p:nvCxnSpPr>
        <p:spPr bwMode="auto">
          <a:xfrm>
            <a:off x="5093419" y="4248724"/>
            <a:ext cx="329518" cy="0"/>
          </a:xfrm>
          <a:prstGeom prst="straightConnector1">
            <a:avLst/>
          </a:prstGeom>
          <a:noFill/>
          <a:ln w="28575" algn="ctr">
            <a:solidFill>
              <a:srgbClr val="0033CC"/>
            </a:solidFill>
            <a:round/>
            <a:headEnd/>
            <a:tailEnd type="triangle" w="med" len="med"/>
          </a:ln>
          <a:extLst>
            <a:ext uri="{909E8E84-426E-40DD-AFC4-6F175D3DCCD1}">
              <a14:hiddenFill xmlns:a14="http://schemas.microsoft.com/office/drawing/2010/main">
                <a:noFill/>
              </a14:hiddenFill>
            </a:ext>
          </a:extLst>
        </p:spPr>
      </p:cxnSp>
      <p:cxnSp>
        <p:nvCxnSpPr>
          <p:cNvPr id="9" name="直接箭头连接符 8">
            <a:extLst>
              <a:ext uri="{FF2B5EF4-FFF2-40B4-BE49-F238E27FC236}">
                <a16:creationId xmlns:a16="http://schemas.microsoft.com/office/drawing/2014/main" id="{7FB03225-F295-45AE-B0BC-72CD773F30FD}"/>
              </a:ext>
            </a:extLst>
          </p:cNvPr>
          <p:cNvCxnSpPr>
            <a:cxnSpLocks noChangeShapeType="1"/>
          </p:cNvCxnSpPr>
          <p:nvPr/>
        </p:nvCxnSpPr>
        <p:spPr bwMode="auto">
          <a:xfrm flipV="1">
            <a:off x="6073472" y="3116826"/>
            <a:ext cx="341668" cy="382280"/>
          </a:xfrm>
          <a:prstGeom prst="straightConnector1">
            <a:avLst/>
          </a:prstGeom>
          <a:noFill/>
          <a:ln w="28575" algn="ctr">
            <a:solidFill>
              <a:srgbClr val="0033CC"/>
            </a:solidFill>
            <a:round/>
            <a:headEnd/>
            <a:tailEnd type="triangle" w="med" len="med"/>
          </a:ln>
          <a:extLst>
            <a:ext uri="{909E8E84-426E-40DD-AFC4-6F175D3DCCD1}">
              <a14:hiddenFill xmlns:a14="http://schemas.microsoft.com/office/drawing/2010/main">
                <a:noFill/>
              </a14:hiddenFill>
            </a:ext>
          </a:extLst>
        </p:spPr>
      </p:cxnSp>
      <p:cxnSp>
        <p:nvCxnSpPr>
          <p:cNvPr id="13" name="直接箭头连接符 12">
            <a:extLst>
              <a:ext uri="{FF2B5EF4-FFF2-40B4-BE49-F238E27FC236}">
                <a16:creationId xmlns:a16="http://schemas.microsoft.com/office/drawing/2014/main" id="{AF9ACF0F-CE5E-44F0-82D8-8D9A96761FFB}"/>
              </a:ext>
            </a:extLst>
          </p:cNvPr>
          <p:cNvCxnSpPr>
            <a:cxnSpLocks noChangeShapeType="1"/>
          </p:cNvCxnSpPr>
          <p:nvPr/>
        </p:nvCxnSpPr>
        <p:spPr bwMode="auto">
          <a:xfrm>
            <a:off x="7686804" y="2391921"/>
            <a:ext cx="675423" cy="636424"/>
          </a:xfrm>
          <a:prstGeom prst="straightConnector1">
            <a:avLst/>
          </a:prstGeom>
          <a:noFill/>
          <a:ln w="28575" algn="ctr">
            <a:solidFill>
              <a:srgbClr val="0033CC"/>
            </a:solidFill>
            <a:round/>
            <a:headEnd/>
            <a:tailEnd type="triangle" w="med" len="med"/>
          </a:ln>
          <a:extLst>
            <a:ext uri="{909E8E84-426E-40DD-AFC4-6F175D3DCCD1}">
              <a14:hiddenFill xmlns:a14="http://schemas.microsoft.com/office/drawing/2010/main">
                <a:noFill/>
              </a14:hiddenFill>
            </a:ext>
          </a:extLst>
        </p:spPr>
      </p:cxnSp>
      <p:sp>
        <p:nvSpPr>
          <p:cNvPr id="14" name="矩形 13">
            <a:extLst>
              <a:ext uri="{FF2B5EF4-FFF2-40B4-BE49-F238E27FC236}">
                <a16:creationId xmlns:a16="http://schemas.microsoft.com/office/drawing/2014/main" id="{9A8AB550-C3AA-4FAB-8A77-DB69E40355D4}"/>
              </a:ext>
            </a:extLst>
          </p:cNvPr>
          <p:cNvSpPr>
            <a:spLocks noChangeArrowheads="1"/>
          </p:cNvSpPr>
          <p:nvPr/>
        </p:nvSpPr>
        <p:spPr bwMode="auto">
          <a:xfrm>
            <a:off x="2596843" y="1811757"/>
            <a:ext cx="660859" cy="1062008"/>
          </a:xfrm>
          <a:prstGeom prst="rect">
            <a:avLst/>
          </a:prstGeom>
          <a:noFill/>
          <a:ln w="28575"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spcBef>
                <a:spcPct val="0"/>
              </a:spcBef>
              <a:buClrTx/>
              <a:buFontTx/>
              <a:buNone/>
            </a:pPr>
            <a:endParaRPr kumimoji="0" lang="zh-CN" altLang="en-US" sz="24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1431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1513823" cy="843004"/>
            <a:chOff x="908362" y="278221"/>
            <a:chExt cx="1513823" cy="843003"/>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1513823" cy="31978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Refresh</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94154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刷新</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5" name="文本框 14">
            <a:extLst>
              <a:ext uri="{FF2B5EF4-FFF2-40B4-BE49-F238E27FC236}">
                <a16:creationId xmlns:a16="http://schemas.microsoft.com/office/drawing/2014/main" id="{EAD000F0-CD3E-4861-BC34-B3CA1ECE9842}"/>
              </a:ext>
            </a:extLst>
          </p:cNvPr>
          <p:cNvSpPr txBox="1"/>
          <p:nvPr/>
        </p:nvSpPr>
        <p:spPr>
          <a:xfrm>
            <a:off x="1087236" y="1635658"/>
            <a:ext cx="10027078" cy="4324838"/>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为什么</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需要刷新操作？</a:t>
            </a: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为什么</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除了预充电之外还需要刷新操作</a:t>
            </a: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预充电：仅针对工作行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指定或全部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banks)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并且不定期</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刷新：定期并针对所有</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的所有行进行</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通常，刷新周期是</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64</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毫秒，并且两行之前的刷新间隔时间由</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的行数目决定</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525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blinds(horizontal)">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blinds(horizontal)">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blinds(horizontal)">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blinds(horizontal)">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1513823" cy="843004"/>
            <a:chOff x="908362" y="278221"/>
            <a:chExt cx="1513823" cy="843003"/>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1513823" cy="31978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Refresh</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94154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刷新</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4C1090CF-37DB-41F2-83D3-F95AA2984D1B}"/>
              </a:ext>
            </a:extLst>
          </p:cNvPr>
          <p:cNvSpPr txBox="1"/>
          <p:nvPr/>
        </p:nvSpPr>
        <p:spPr>
          <a:xfrm>
            <a:off x="882954" y="1635658"/>
            <a:ext cx="10449768" cy="3862083"/>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刷新操作分两种：</a:t>
            </a: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自动刷新</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AR</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自刷新</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SR</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但无论哪种刷新，都不需要由存储控制器（外部）提供行地址</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在刷新过程中，</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中所有</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都要停止工作</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4421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blinds(horizontal)">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2886887" cy="830998"/>
            <a:chOff x="908362" y="278221"/>
            <a:chExt cx="2886887" cy="830997"/>
          </a:xfrm>
        </p:grpSpPr>
        <p:sp>
          <p:nvSpPr>
            <p:cNvPr id="11" name="矩形 10">
              <a:extLst>
                <a:ext uri="{FF2B5EF4-FFF2-40B4-BE49-F238E27FC236}">
                  <a16:creationId xmlns:a16="http://schemas.microsoft.com/office/drawing/2014/main" id="{C2A05078-9393-4A56-B4A0-40E0462BC455}"/>
                </a:ext>
              </a:extLst>
            </p:cNvPr>
            <p:cNvSpPr/>
            <p:nvPr/>
          </p:nvSpPr>
          <p:spPr>
            <a:xfrm>
              <a:off x="908362" y="801441"/>
              <a:ext cx="288688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Classification of DRAM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0607"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DRAM</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的分类</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3C1961E1-6A9A-4963-860B-546D0466E291}"/>
              </a:ext>
            </a:extLst>
          </p:cNvPr>
          <p:cNvSpPr txBox="1"/>
          <p:nvPr/>
        </p:nvSpPr>
        <p:spPr>
          <a:xfrm>
            <a:off x="1535978" y="1282549"/>
            <a:ext cx="9130164" cy="2009461"/>
          </a:xfrm>
          <a:prstGeom prst="rect">
            <a:avLst/>
          </a:prstGeom>
          <a:noFill/>
        </p:spPr>
        <p:txBody>
          <a:bodyPr wrap="square" rtlCol="0">
            <a:spAutoFit/>
          </a:bodyPr>
          <a:lstStyle/>
          <a:p>
            <a:pPr marL="342900" indent="-342900" algn="just">
              <a:lnSpc>
                <a:spcPts val="2880"/>
              </a:lnSpc>
              <a:spcBef>
                <a:spcPts val="600"/>
              </a:spcBef>
              <a:spcAft>
                <a:spcPts val="600"/>
              </a:spcAft>
              <a:buClr>
                <a:srgbClr val="FF9900"/>
              </a:buClr>
              <a:buFont typeface="Wingdings" panose="05000000000000000000" pitchFamily="2" charset="2"/>
              <a:buChar char="p"/>
            </a:pPr>
            <a:r>
              <a:rPr lang="en-US" altLang="zh-CN" sz="2400" b="1" dirty="0" err="1">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SDRAM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：同步动态随机存储器</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ts val="2880"/>
              </a:lnSpc>
              <a:spcBef>
                <a:spcPts val="600"/>
              </a:spcBef>
              <a:spcAft>
                <a:spcPts val="600"/>
              </a:spcAft>
              <a:buClr>
                <a:srgbClr val="FF9900"/>
              </a:buClr>
              <a:buFont typeface="Wingdings" panose="05000000000000000000" pitchFamily="2" charset="2"/>
              <a:buChar char="ü"/>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的命令发送和数据传输都以一个时钟信号为基准</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ts val="2880"/>
              </a:lnSpc>
              <a:spcBef>
                <a:spcPts val="600"/>
              </a:spcBef>
              <a:spcAft>
                <a:spcPts val="600"/>
              </a:spcAft>
              <a:buClr>
                <a:srgbClr val="FF9900"/>
              </a:buClr>
              <a:buFont typeface="Wingdings" panose="05000000000000000000" pitchFamily="2" charset="2"/>
              <a:buChar char="p"/>
            </a:pP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DDR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：双倍数据传输率</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SDRAM</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ts val="288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在时钟的上升沿</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下降沿都可触发数据传输</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AE3CBE86-7714-467D-81D0-6FB34D61A13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35977" y="3451613"/>
            <a:ext cx="9130164" cy="3128162"/>
          </a:xfrm>
          <a:prstGeom prst="rect">
            <a:avLst/>
          </a:prstGeom>
        </p:spPr>
      </p:pic>
    </p:spTree>
    <p:extLst>
      <p:ext uri="{BB962C8B-B14F-4D97-AF65-F5344CB8AC3E}">
        <p14:creationId xmlns:p14="http://schemas.microsoft.com/office/powerpoint/2010/main" val="176111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3C1961E1-6A9A-4963-860B-546D0466E291}"/>
              </a:ext>
            </a:extLst>
          </p:cNvPr>
          <p:cNvSpPr txBox="1"/>
          <p:nvPr/>
        </p:nvSpPr>
        <p:spPr>
          <a:xfrm>
            <a:off x="1066800" y="1282547"/>
            <a:ext cx="10069286" cy="2909066"/>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主存的主要性能指标：</a:t>
            </a: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延迟</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带宽</a:t>
            </a:r>
            <a:endParaRPr lang="en-US" altLang="zh-CN"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并行主存系统</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是在一个访存周期内能并行访问多个存储字的存储器，可有效地提高存储器的带宽。</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96106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8" name="Object 7">
            <a:extLst>
              <a:ext uri="{FF2B5EF4-FFF2-40B4-BE49-F238E27FC236}">
                <a16:creationId xmlns:a16="http://schemas.microsoft.com/office/drawing/2014/main" id="{C139563F-1745-4F4B-BF63-520C5816AB15}"/>
              </a:ext>
            </a:extLst>
          </p:cNvPr>
          <p:cNvGraphicFramePr>
            <a:graphicFrameLocks noChangeAspect="1"/>
          </p:cNvGraphicFramePr>
          <p:nvPr>
            <p:extLst>
              <p:ext uri="{D42A27DB-BD31-4B8C-83A1-F6EECF244321}">
                <p14:modId xmlns:p14="http://schemas.microsoft.com/office/powerpoint/2010/main" val="2430831070"/>
              </p:ext>
            </p:extLst>
          </p:nvPr>
        </p:nvGraphicFramePr>
        <p:xfrm>
          <a:off x="7393668" y="1264442"/>
          <a:ext cx="3753303" cy="4817439"/>
        </p:xfrm>
        <a:graphic>
          <a:graphicData uri="http://schemas.openxmlformats.org/presentationml/2006/ole">
            <mc:AlternateContent xmlns:mc="http://schemas.openxmlformats.org/markup-compatibility/2006">
              <mc:Choice xmlns:v="urn:schemas-microsoft-com:vml" Requires="v">
                <p:oleObj spid="_x0000_s1086" name="图片" r:id="rId4" imgW="1541124" imgH="1982912" progId="Word.Picture.8">
                  <p:embed/>
                </p:oleObj>
              </mc:Choice>
              <mc:Fallback>
                <p:oleObj name="图片" r:id="rId4" imgW="1541124" imgH="1982912" progId="Word.Picture.8">
                  <p:embed/>
                  <p:pic>
                    <p:nvPicPr>
                      <p:cNvPr id="137221" name="Object 7">
                        <a:extLst>
                          <a:ext uri="{FF2B5EF4-FFF2-40B4-BE49-F238E27FC236}">
                            <a16:creationId xmlns:a16="http://schemas.microsoft.com/office/drawing/2014/main" id="{365F8E66-B1B2-4A1D-98D8-918DCE5023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3668" y="1264442"/>
                        <a:ext cx="3753303" cy="4817439"/>
                      </a:xfrm>
                      <a:prstGeom prst="rect">
                        <a:avLst/>
                      </a:prstGeom>
                      <a:noFill/>
                      <a:ln>
                        <a:noFill/>
                      </a:ln>
                      <a:effectLst/>
                    </p:spPr>
                  </p:pic>
                </p:oleObj>
              </mc:Fallback>
            </mc:AlternateContent>
          </a:graphicData>
        </a:graphic>
      </p:graphicFrame>
      <p:sp>
        <p:nvSpPr>
          <p:cNvPr id="9" name="文本框 8">
            <a:extLst>
              <a:ext uri="{FF2B5EF4-FFF2-40B4-BE49-F238E27FC236}">
                <a16:creationId xmlns:a16="http://schemas.microsoft.com/office/drawing/2014/main" id="{A2A0A8B9-8E46-4B6B-9AE3-645AFD093BD2}"/>
              </a:ext>
            </a:extLst>
          </p:cNvPr>
          <p:cNvSpPr txBox="1"/>
          <p:nvPr/>
        </p:nvSpPr>
        <p:spPr>
          <a:xfrm>
            <a:off x="1066800" y="1282547"/>
            <a:ext cx="6487886" cy="3196965"/>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一个单体单字宽的存储器</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字长与</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的字长相同</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每一次只能访问一个存储字。假设该存储器的访问周期是</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400" b="1" baseline="-250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，字长为</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W</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位，则其带宽为：</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 name="Object 4">
            <a:extLst>
              <a:ext uri="{FF2B5EF4-FFF2-40B4-BE49-F238E27FC236}">
                <a16:creationId xmlns:a16="http://schemas.microsoft.com/office/drawing/2014/main" id="{7CB28BD3-EB35-4EF4-9F30-02C64E7ABE09}"/>
              </a:ext>
            </a:extLst>
          </p:cNvPr>
          <p:cNvGraphicFramePr>
            <a:graphicFrameLocks noChangeAspect="1"/>
          </p:cNvGraphicFramePr>
          <p:nvPr>
            <p:extLst>
              <p:ext uri="{D42A27DB-BD31-4B8C-83A1-F6EECF244321}">
                <p14:modId xmlns:p14="http://schemas.microsoft.com/office/powerpoint/2010/main" val="3609692328"/>
              </p:ext>
            </p:extLst>
          </p:nvPr>
        </p:nvGraphicFramePr>
        <p:xfrm>
          <a:off x="2082800" y="4652963"/>
          <a:ext cx="1450975" cy="1031875"/>
        </p:xfrm>
        <a:graphic>
          <a:graphicData uri="http://schemas.openxmlformats.org/presentationml/2006/ole">
            <mc:AlternateContent xmlns:mc="http://schemas.openxmlformats.org/markup-compatibility/2006">
              <mc:Choice xmlns:v="urn:schemas-microsoft-com:vml" Requires="v">
                <p:oleObj spid="_x0000_s1087" name="公式" r:id="rId6" imgW="571252" imgH="406224" progId="Equation.3">
                  <p:embed/>
                </p:oleObj>
              </mc:Choice>
              <mc:Fallback>
                <p:oleObj name="公式" r:id="rId6" imgW="571252" imgH="406224" progId="Equation.3">
                  <p:embed/>
                  <p:pic>
                    <p:nvPicPr>
                      <p:cNvPr id="137220" name="Object 4">
                        <a:extLst>
                          <a:ext uri="{FF2B5EF4-FFF2-40B4-BE49-F238E27FC236}">
                            <a16:creationId xmlns:a16="http://schemas.microsoft.com/office/drawing/2014/main" id="{031B6041-7E03-4599-8EC5-003EAD63F2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2800" y="4652963"/>
                        <a:ext cx="1450975" cy="1031875"/>
                      </a:xfrm>
                      <a:prstGeom prst="rect">
                        <a:avLst/>
                      </a:prstGeom>
                      <a:solidFill>
                        <a:srgbClr val="EAEAEA"/>
                      </a:solidFill>
                      <a:ln>
                        <a:noFill/>
                      </a:ln>
                      <a:effectLst/>
                    </p:spPr>
                  </p:pic>
                </p:oleObj>
              </mc:Fallback>
            </mc:AlternateContent>
          </a:graphicData>
        </a:graphic>
      </p:graphicFrame>
    </p:spTree>
    <p:extLst>
      <p:ext uri="{BB962C8B-B14F-4D97-AF65-F5344CB8AC3E}">
        <p14:creationId xmlns:p14="http://schemas.microsoft.com/office/powerpoint/2010/main" val="173838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3C1961E1-6A9A-4963-860B-546D0466E291}"/>
              </a:ext>
            </a:extLst>
          </p:cNvPr>
          <p:cNvSpPr txBox="1"/>
          <p:nvPr/>
        </p:nvSpPr>
        <p:spPr>
          <a:xfrm>
            <a:off x="1066800" y="1282547"/>
            <a:ext cx="10069286" cy="2734403"/>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在相同的器件条件（即</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800" baseline="-25000"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相同）下，可以采用两种并行存储器结构来提高主存的带宽：</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单体多字存储器</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多体交叉存储器</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27054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8" name="Object 5">
            <a:extLst>
              <a:ext uri="{FF2B5EF4-FFF2-40B4-BE49-F238E27FC236}">
                <a16:creationId xmlns:a16="http://schemas.microsoft.com/office/drawing/2014/main" id="{729E0EB8-1BD1-4BB9-81D3-19FB8E34FCCD}"/>
              </a:ext>
            </a:extLst>
          </p:cNvPr>
          <p:cNvGraphicFramePr>
            <a:graphicFrameLocks noChangeAspect="1"/>
          </p:cNvGraphicFramePr>
          <p:nvPr>
            <p:extLst>
              <p:ext uri="{D42A27DB-BD31-4B8C-83A1-F6EECF244321}">
                <p14:modId xmlns:p14="http://schemas.microsoft.com/office/powerpoint/2010/main" val="1735681872"/>
              </p:ext>
            </p:extLst>
          </p:nvPr>
        </p:nvGraphicFramePr>
        <p:xfrm>
          <a:off x="1045257" y="1273449"/>
          <a:ext cx="6019572" cy="3587673"/>
        </p:xfrm>
        <a:graphic>
          <a:graphicData uri="http://schemas.openxmlformats.org/presentationml/2006/ole">
            <mc:AlternateContent xmlns:mc="http://schemas.openxmlformats.org/markup-compatibility/2006">
              <mc:Choice xmlns:v="urn:schemas-microsoft-com:vml" Requires="v">
                <p:oleObj spid="_x0000_s2107" name="图片" r:id="rId4" imgW="3503676" imgH="2087880" progId="Word.Picture.8">
                  <p:embed/>
                </p:oleObj>
              </mc:Choice>
              <mc:Fallback>
                <p:oleObj name="图片" r:id="rId4" imgW="3503676" imgH="2087880" progId="Word.Picture.8">
                  <p:embed/>
                  <p:pic>
                    <p:nvPicPr>
                      <p:cNvPr id="139269" name="Object 5">
                        <a:extLst>
                          <a:ext uri="{FF2B5EF4-FFF2-40B4-BE49-F238E27FC236}">
                            <a16:creationId xmlns:a16="http://schemas.microsoft.com/office/drawing/2014/main" id="{4BF40E9D-AB4B-43E1-AE52-B68E3B1F43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257" y="1273449"/>
                        <a:ext cx="6019572" cy="3587673"/>
                      </a:xfrm>
                      <a:prstGeom prst="rect">
                        <a:avLst/>
                      </a:prstGeom>
                      <a:noFill/>
                      <a:ln>
                        <a:noFill/>
                      </a:ln>
                      <a:effectLst/>
                    </p:spPr>
                  </p:pic>
                </p:oleObj>
              </mc:Fallback>
            </mc:AlternateContent>
          </a:graphicData>
        </a:graphic>
      </p:graphicFrame>
      <p:sp>
        <p:nvSpPr>
          <p:cNvPr id="2" name="文本框 1">
            <a:extLst>
              <a:ext uri="{FF2B5EF4-FFF2-40B4-BE49-F238E27FC236}">
                <a16:creationId xmlns:a16="http://schemas.microsoft.com/office/drawing/2014/main" id="{793A0138-4DF4-4B3E-8861-A50545372106}"/>
              </a:ext>
            </a:extLst>
          </p:cNvPr>
          <p:cNvSpPr txBox="1"/>
          <p:nvPr/>
        </p:nvSpPr>
        <p:spPr>
          <a:xfrm>
            <a:off x="1197429" y="5353718"/>
            <a:ext cx="548640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单体</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字（</a:t>
            </a:r>
            <a:r>
              <a:rPr lang="en-US" altLang="zh-CN" sz="2400" dirty="0">
                <a:latin typeface="微软雅黑" panose="020B0503020204020204" pitchFamily="34" charset="-122"/>
                <a:ea typeface="微软雅黑" panose="020B0503020204020204" pitchFamily="34" charset="-122"/>
              </a:rPr>
              <a:t>m=4</a:t>
            </a:r>
            <a:r>
              <a:rPr lang="zh-CN" altLang="en-US" sz="2400" dirty="0">
                <a:latin typeface="微软雅黑" panose="020B0503020204020204" pitchFamily="34" charset="-122"/>
                <a:ea typeface="微软雅黑" panose="020B0503020204020204" pitchFamily="34" charset="-122"/>
              </a:rPr>
              <a:t>）存储器</a:t>
            </a:r>
          </a:p>
        </p:txBody>
      </p:sp>
      <p:sp>
        <p:nvSpPr>
          <p:cNvPr id="9" name="文本框 8">
            <a:extLst>
              <a:ext uri="{FF2B5EF4-FFF2-40B4-BE49-F238E27FC236}">
                <a16:creationId xmlns:a16="http://schemas.microsoft.com/office/drawing/2014/main" id="{3199F76B-EB2F-45A9-A877-4A2CB846D6BE}"/>
              </a:ext>
            </a:extLst>
          </p:cNvPr>
          <p:cNvSpPr txBox="1"/>
          <p:nvPr/>
        </p:nvSpPr>
        <p:spPr>
          <a:xfrm>
            <a:off x="7543801" y="1273449"/>
            <a:ext cx="4038600" cy="4893647"/>
          </a:xfrm>
          <a:prstGeom prst="rect">
            <a:avLst/>
          </a:prstGeom>
          <a:noFill/>
        </p:spPr>
        <p:txBody>
          <a:bodyPr wrap="square" rtlCol="0">
            <a:spAutoFit/>
          </a:bodyPr>
          <a:lstStyle/>
          <a:p>
            <a:pPr marL="342900" indent="-342900" algn="just">
              <a:buClr>
                <a:srgbClr val="FF9900"/>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存储器能够每个存储周期读出</a:t>
            </a:r>
            <a:r>
              <a:rPr lang="en-US" altLang="zh-CN" sz="2400" b="1" dirty="0">
                <a:solidFill>
                  <a:srgbClr val="0066FF"/>
                </a:solidFill>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字。因此其最大带宽提高到</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倍。</a:t>
            </a:r>
            <a:endParaRPr lang="en-US" altLang="zh-CN" sz="2400" dirty="0">
              <a:latin typeface="微软雅黑" panose="020B0503020204020204" pitchFamily="34" charset="-122"/>
              <a:ea typeface="微软雅黑" panose="020B0503020204020204" pitchFamily="34" charset="-122"/>
            </a:endParaRPr>
          </a:p>
          <a:p>
            <a:pPr marL="342900" indent="-342900" algn="just">
              <a:buClr>
                <a:srgbClr val="FF9900"/>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endParaRPr>
          </a:p>
          <a:p>
            <a:pPr marL="342900" indent="-342900" algn="just">
              <a:buClr>
                <a:srgbClr val="FF9900"/>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endParaRPr>
          </a:p>
          <a:p>
            <a:pPr marL="342900" indent="-342900" algn="just">
              <a:buClr>
                <a:srgbClr val="FF9900"/>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endParaRPr>
          </a:p>
          <a:p>
            <a:pPr marL="342900" indent="-342900" algn="just">
              <a:buClr>
                <a:srgbClr val="FF9900"/>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endParaRPr>
          </a:p>
          <a:p>
            <a:pPr marL="342900" indent="-342900" algn="just">
              <a:buClr>
                <a:srgbClr val="FF9900"/>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单体多字存储器的实际带宽比最大带宽小。</a:t>
            </a:r>
            <a:endParaRPr lang="en-US" altLang="zh-CN" sz="2400" dirty="0">
              <a:latin typeface="微软雅黑" panose="020B0503020204020204" pitchFamily="34" charset="-122"/>
              <a:ea typeface="微软雅黑" panose="020B0503020204020204" pitchFamily="34" charset="-122"/>
            </a:endParaRPr>
          </a:p>
          <a:p>
            <a:pPr marL="342900" indent="-342900" algn="just">
              <a:buClr>
                <a:srgbClr val="FF9900"/>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endParaRPr>
          </a:p>
          <a:p>
            <a:pPr marL="342900" indent="-342900" algn="just">
              <a:buClr>
                <a:srgbClr val="FF9900"/>
              </a:buClr>
              <a:buFont typeface="Wingdings" panose="05000000000000000000" pitchFamily="2" charset="2"/>
              <a:buChar char="p"/>
            </a:pPr>
            <a:r>
              <a:rPr lang="zh-CN" altLang="en-US" sz="2400" b="1" dirty="0">
                <a:solidFill>
                  <a:srgbClr val="FF0066"/>
                </a:solidFill>
                <a:latin typeface="微软雅黑" panose="020B0503020204020204" pitchFamily="34" charset="-122"/>
                <a:ea typeface="微软雅黑" panose="020B0503020204020204" pitchFamily="34" charset="-122"/>
              </a:rPr>
              <a:t>优点：</a:t>
            </a:r>
            <a:r>
              <a:rPr lang="zh-CN" altLang="en-US" sz="2400" dirty="0">
                <a:latin typeface="微软雅黑" panose="020B0503020204020204" pitchFamily="34" charset="-122"/>
                <a:ea typeface="微软雅黑" panose="020B0503020204020204" pitchFamily="34" charset="-122"/>
              </a:rPr>
              <a:t>实现简单</a:t>
            </a:r>
            <a:endParaRPr lang="en-US" altLang="zh-CN" sz="2400" dirty="0">
              <a:latin typeface="微软雅黑" panose="020B0503020204020204" pitchFamily="34" charset="-122"/>
              <a:ea typeface="微软雅黑" panose="020B0503020204020204" pitchFamily="34" charset="-122"/>
            </a:endParaRPr>
          </a:p>
          <a:p>
            <a:pPr marL="342900" indent="-342900" algn="just">
              <a:buClr>
                <a:srgbClr val="FF9900"/>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endParaRPr>
          </a:p>
          <a:p>
            <a:pPr marL="342900" indent="-342900" algn="just">
              <a:buClr>
                <a:srgbClr val="FF9900"/>
              </a:buClr>
              <a:buFont typeface="Wingdings" panose="05000000000000000000" pitchFamily="2" charset="2"/>
              <a:buChar char="p"/>
            </a:pPr>
            <a:r>
              <a:rPr lang="zh-CN" altLang="en-US" sz="2400" b="1" dirty="0">
                <a:solidFill>
                  <a:srgbClr val="FF0066"/>
                </a:solidFill>
                <a:latin typeface="微软雅黑" panose="020B0503020204020204" pitchFamily="34" charset="-122"/>
                <a:ea typeface="微软雅黑" panose="020B0503020204020204" pitchFamily="34" charset="-122"/>
              </a:rPr>
              <a:t>缺点：</a:t>
            </a:r>
            <a:r>
              <a:rPr lang="zh-CN" altLang="en-US" sz="2400" dirty="0">
                <a:latin typeface="微软雅黑" panose="020B0503020204020204" pitchFamily="34" charset="-122"/>
                <a:ea typeface="微软雅黑" panose="020B0503020204020204" pitchFamily="34" charset="-122"/>
              </a:rPr>
              <a:t>访存效率不高</a:t>
            </a:r>
          </a:p>
        </p:txBody>
      </p:sp>
      <p:graphicFrame>
        <p:nvGraphicFramePr>
          <p:cNvPr id="13" name="Object 4">
            <a:extLst>
              <a:ext uri="{FF2B5EF4-FFF2-40B4-BE49-F238E27FC236}">
                <a16:creationId xmlns:a16="http://schemas.microsoft.com/office/drawing/2014/main" id="{539BB659-942E-496C-9D47-1242F7A2AD03}"/>
              </a:ext>
            </a:extLst>
          </p:cNvPr>
          <p:cNvGraphicFramePr>
            <a:graphicFrameLocks noChangeAspect="1"/>
          </p:cNvGraphicFramePr>
          <p:nvPr>
            <p:extLst>
              <p:ext uri="{D42A27DB-BD31-4B8C-83A1-F6EECF244321}">
                <p14:modId xmlns:p14="http://schemas.microsoft.com/office/powerpoint/2010/main" val="373696143"/>
              </p:ext>
            </p:extLst>
          </p:nvPr>
        </p:nvGraphicFramePr>
        <p:xfrm>
          <a:off x="7978776" y="2613025"/>
          <a:ext cx="1584325" cy="815975"/>
        </p:xfrm>
        <a:graphic>
          <a:graphicData uri="http://schemas.openxmlformats.org/presentationml/2006/ole">
            <mc:AlternateContent xmlns:mc="http://schemas.openxmlformats.org/markup-compatibility/2006">
              <mc:Choice xmlns:v="urn:schemas-microsoft-com:vml" Requires="v">
                <p:oleObj spid="_x0000_s2108" name="公式" r:id="rId6" imgW="837836" imgH="431613" progId="Equation.3">
                  <p:embed/>
                </p:oleObj>
              </mc:Choice>
              <mc:Fallback>
                <p:oleObj name="公式" r:id="rId6" imgW="837836" imgH="431613" progId="Equation.3">
                  <p:embed/>
                  <p:pic>
                    <p:nvPicPr>
                      <p:cNvPr id="140292" name="Object 4">
                        <a:extLst>
                          <a:ext uri="{FF2B5EF4-FFF2-40B4-BE49-F238E27FC236}">
                            <a16:creationId xmlns:a16="http://schemas.microsoft.com/office/drawing/2014/main" id="{FE28B73E-422F-447F-B77B-DEC93D1464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8776" y="2613025"/>
                        <a:ext cx="1584325" cy="815975"/>
                      </a:xfrm>
                      <a:prstGeom prst="rect">
                        <a:avLst/>
                      </a:prstGeom>
                      <a:solidFill>
                        <a:srgbClr val="EAEAE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88685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4" name="文本框 13">
            <a:extLst>
              <a:ext uri="{FF2B5EF4-FFF2-40B4-BE49-F238E27FC236}">
                <a16:creationId xmlns:a16="http://schemas.microsoft.com/office/drawing/2014/main" id="{4EF43414-1ECB-45D0-A9FC-4FCC5999D9F0}"/>
              </a:ext>
            </a:extLst>
          </p:cNvPr>
          <p:cNvSpPr txBox="1"/>
          <p:nvPr/>
        </p:nvSpPr>
        <p:spPr>
          <a:xfrm>
            <a:off x="1066800" y="1282547"/>
            <a:ext cx="10069286" cy="1308628"/>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多体交叉存储器</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：由多个单字存储体构成，每个体都有自己的地址寄存器以及地址译码和读</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写驱动等电路。</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 name="Object 4">
            <a:extLst>
              <a:ext uri="{FF2B5EF4-FFF2-40B4-BE49-F238E27FC236}">
                <a16:creationId xmlns:a16="http://schemas.microsoft.com/office/drawing/2014/main" id="{D58024F2-B3F3-4B72-8414-05617FBB43B1}"/>
              </a:ext>
            </a:extLst>
          </p:cNvPr>
          <p:cNvGraphicFramePr>
            <a:graphicFrameLocks noChangeAspect="1"/>
          </p:cNvGraphicFramePr>
          <p:nvPr>
            <p:extLst>
              <p:ext uri="{D42A27DB-BD31-4B8C-83A1-F6EECF244321}">
                <p14:modId xmlns:p14="http://schemas.microsoft.com/office/powerpoint/2010/main" val="3704068288"/>
              </p:ext>
            </p:extLst>
          </p:nvPr>
        </p:nvGraphicFramePr>
        <p:xfrm>
          <a:off x="1066800" y="2687924"/>
          <a:ext cx="5892260" cy="3793880"/>
        </p:xfrm>
        <a:graphic>
          <a:graphicData uri="http://schemas.openxmlformats.org/presentationml/2006/ole">
            <mc:AlternateContent xmlns:mc="http://schemas.openxmlformats.org/markup-compatibility/2006">
              <mc:Choice xmlns:v="urn:schemas-microsoft-com:vml" Requires="v">
                <p:oleObj spid="_x0000_s3101" name="图片" r:id="rId4" imgW="3913632" imgH="2520696" progId="Word.Picture.8">
                  <p:embed/>
                </p:oleObj>
              </mc:Choice>
              <mc:Fallback>
                <p:oleObj name="图片" r:id="rId4" imgW="3913632" imgH="2520696" progId="Word.Picture.8">
                  <p:embed/>
                  <p:pic>
                    <p:nvPicPr>
                      <p:cNvPr id="143363" name="Object 4">
                        <a:extLst>
                          <a:ext uri="{FF2B5EF4-FFF2-40B4-BE49-F238E27FC236}">
                            <a16:creationId xmlns:a16="http://schemas.microsoft.com/office/drawing/2014/main" id="{72B637CF-2695-4CF7-B2FF-F7A56D17F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687924"/>
                        <a:ext cx="5892260" cy="3793880"/>
                      </a:xfrm>
                      <a:prstGeom prst="rect">
                        <a:avLst/>
                      </a:prstGeom>
                      <a:noFill/>
                      <a:ln>
                        <a:noFill/>
                      </a:ln>
                      <a:effectLst/>
                    </p:spPr>
                  </p:pic>
                </p:oleObj>
              </mc:Fallback>
            </mc:AlternateContent>
          </a:graphicData>
        </a:graphic>
      </p:graphicFrame>
      <p:sp>
        <p:nvSpPr>
          <p:cNvPr id="3" name="文本框 2">
            <a:extLst>
              <a:ext uri="{FF2B5EF4-FFF2-40B4-BE49-F238E27FC236}">
                <a16:creationId xmlns:a16="http://schemas.microsoft.com/office/drawing/2014/main" id="{94A6FC5D-EFFA-418C-AA2E-D80528C45EBB}"/>
              </a:ext>
            </a:extLst>
          </p:cNvPr>
          <p:cNvSpPr txBox="1"/>
          <p:nvPr/>
        </p:nvSpPr>
        <p:spPr>
          <a:xfrm>
            <a:off x="7848599" y="3439882"/>
            <a:ext cx="3712029" cy="461665"/>
          </a:xfrm>
          <a:prstGeom prst="rect">
            <a:avLst/>
          </a:prstGeom>
          <a:noFill/>
        </p:spPr>
        <p:txBody>
          <a:bodyPr wrap="square" rtlCol="0">
            <a:spAutoFit/>
          </a:bodyPr>
          <a:lstStyle/>
          <a:p>
            <a:pPr algn="ctr"/>
            <a:r>
              <a:rPr lang="zh-CN" altLang="en-US" sz="2400" b="1" dirty="0">
                <a:solidFill>
                  <a:srgbClr val="FF0066"/>
                </a:solidFill>
                <a:latin typeface="微软雅黑" panose="020B0503020204020204" pitchFamily="34" charset="-122"/>
                <a:ea typeface="微软雅黑" panose="020B0503020204020204" pitchFamily="34" charset="-122"/>
              </a:rPr>
              <a:t>多体存储器如何进行编址？</a:t>
            </a:r>
          </a:p>
        </p:txBody>
      </p:sp>
      <p:sp>
        <p:nvSpPr>
          <p:cNvPr id="4" name="文本框 3">
            <a:extLst>
              <a:ext uri="{FF2B5EF4-FFF2-40B4-BE49-F238E27FC236}">
                <a16:creationId xmlns:a16="http://schemas.microsoft.com/office/drawing/2014/main" id="{E39A0430-3CAB-48F4-B864-83D68A7A2D9A}"/>
              </a:ext>
            </a:extLst>
          </p:cNvPr>
          <p:cNvSpPr txBox="1"/>
          <p:nvPr/>
        </p:nvSpPr>
        <p:spPr>
          <a:xfrm>
            <a:off x="7783285" y="4245429"/>
            <a:ext cx="3624942" cy="1200329"/>
          </a:xfrm>
          <a:prstGeom prst="rect">
            <a:avLst/>
          </a:prstGeom>
          <a:noFill/>
        </p:spPr>
        <p:txBody>
          <a:bodyPr wrap="square" rtlCol="0">
            <a:spAutoFit/>
          </a:bodyPr>
          <a:lstStyle/>
          <a:p>
            <a:r>
              <a:rPr lang="zh-CN" altLang="en-US" sz="2400" b="1" dirty="0">
                <a:solidFill>
                  <a:srgbClr val="0066FF"/>
                </a:solidFill>
                <a:latin typeface="微软雅黑" panose="020B0503020204020204" pitchFamily="34" charset="-122"/>
                <a:ea typeface="微软雅黑" panose="020B0503020204020204" pitchFamily="34" charset="-122"/>
              </a:rPr>
              <a:t>高位交叉编址</a:t>
            </a:r>
            <a:endParaRPr lang="en-US" altLang="zh-CN" sz="2400" b="1" dirty="0">
              <a:solidFill>
                <a:srgbClr val="0066FF"/>
              </a:solidFill>
              <a:latin typeface="微软雅黑" panose="020B0503020204020204" pitchFamily="34" charset="-122"/>
              <a:ea typeface="微软雅黑" panose="020B0503020204020204" pitchFamily="34" charset="-122"/>
            </a:endParaRPr>
          </a:p>
          <a:p>
            <a:endParaRPr lang="en-US" altLang="zh-CN" sz="2400" b="1" dirty="0">
              <a:solidFill>
                <a:srgbClr val="0066FF"/>
              </a:solidFill>
              <a:latin typeface="微软雅黑" panose="020B0503020204020204" pitchFamily="34" charset="-122"/>
              <a:ea typeface="微软雅黑" panose="020B0503020204020204" pitchFamily="34" charset="-122"/>
            </a:endParaRPr>
          </a:p>
          <a:p>
            <a:r>
              <a:rPr lang="zh-CN" altLang="en-US" sz="2400" b="1" dirty="0">
                <a:solidFill>
                  <a:srgbClr val="0066FF"/>
                </a:solidFill>
                <a:latin typeface="微软雅黑" panose="020B0503020204020204" pitchFamily="34" charset="-122"/>
                <a:ea typeface="微软雅黑" panose="020B0503020204020204" pitchFamily="34" charset="-122"/>
              </a:rPr>
              <a:t>低位交叉编址</a:t>
            </a:r>
          </a:p>
        </p:txBody>
      </p:sp>
    </p:spTree>
    <p:extLst>
      <p:ext uri="{BB962C8B-B14F-4D97-AF65-F5344CB8AC3E}">
        <p14:creationId xmlns:p14="http://schemas.microsoft.com/office/powerpoint/2010/main" val="4104703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4" name="文本框 13">
            <a:extLst>
              <a:ext uri="{FF2B5EF4-FFF2-40B4-BE49-F238E27FC236}">
                <a16:creationId xmlns:a16="http://schemas.microsoft.com/office/drawing/2014/main" id="{4EF43414-1ECB-45D0-A9FC-4FCC5999D9F0}"/>
              </a:ext>
            </a:extLst>
          </p:cNvPr>
          <p:cNvSpPr txBox="1"/>
          <p:nvPr/>
        </p:nvSpPr>
        <p:spPr>
          <a:xfrm>
            <a:off x="1066800" y="1282547"/>
            <a:ext cx="10069286" cy="2088970"/>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高位交叉编址</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对存储单元矩阵按</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列优先</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的方式进行编址。 </a:t>
            </a: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特点：同一个体中的高</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log</a:t>
            </a:r>
            <a:r>
              <a:rPr lang="en-US" altLang="zh-CN" sz="24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位都是相同的，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是体号。</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 name="Object 4">
            <a:extLst>
              <a:ext uri="{FF2B5EF4-FFF2-40B4-BE49-F238E27FC236}">
                <a16:creationId xmlns:a16="http://schemas.microsoft.com/office/drawing/2014/main" id="{74F1C9DE-857D-46AC-9624-6A6CDFAC04AA}"/>
              </a:ext>
            </a:extLst>
          </p:cNvPr>
          <p:cNvGraphicFramePr>
            <a:graphicFrameLocks noChangeAspect="1"/>
          </p:cNvGraphicFramePr>
          <p:nvPr>
            <p:extLst>
              <p:ext uri="{D42A27DB-BD31-4B8C-83A1-F6EECF244321}">
                <p14:modId xmlns:p14="http://schemas.microsoft.com/office/powerpoint/2010/main" val="2818329693"/>
              </p:ext>
            </p:extLst>
          </p:nvPr>
        </p:nvGraphicFramePr>
        <p:xfrm>
          <a:off x="2036310" y="3838120"/>
          <a:ext cx="8127520" cy="2486479"/>
        </p:xfrm>
        <a:graphic>
          <a:graphicData uri="http://schemas.openxmlformats.org/presentationml/2006/ole">
            <mc:AlternateContent xmlns:mc="http://schemas.openxmlformats.org/markup-compatibility/2006">
              <mc:Choice xmlns:v="urn:schemas-microsoft-com:vml" Requires="v">
                <p:oleObj spid="_x0000_s4125" name="图片" r:id="rId4" imgW="4102608" imgH="1255776" progId="Word.Picture.8">
                  <p:embed/>
                </p:oleObj>
              </mc:Choice>
              <mc:Fallback>
                <p:oleObj name="图片" r:id="rId4" imgW="4102608" imgH="1255776" progId="Word.Picture.8">
                  <p:embed/>
                  <p:pic>
                    <p:nvPicPr>
                      <p:cNvPr id="144388" name="Object 4">
                        <a:extLst>
                          <a:ext uri="{FF2B5EF4-FFF2-40B4-BE49-F238E27FC236}">
                            <a16:creationId xmlns:a16="http://schemas.microsoft.com/office/drawing/2014/main" id="{EC8B1B48-7AA8-43F9-9B99-CE269D320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6310" y="3838120"/>
                        <a:ext cx="8127520" cy="248647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19857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4" name="文本框 13">
            <a:extLst>
              <a:ext uri="{FF2B5EF4-FFF2-40B4-BE49-F238E27FC236}">
                <a16:creationId xmlns:a16="http://schemas.microsoft.com/office/drawing/2014/main" id="{4EF43414-1ECB-45D0-A9FC-4FCC5999D9F0}"/>
              </a:ext>
            </a:extLst>
          </p:cNvPr>
          <p:cNvSpPr txBox="1"/>
          <p:nvPr/>
        </p:nvSpPr>
        <p:spPr>
          <a:xfrm>
            <a:off x="1066800" y="1282547"/>
            <a:ext cx="10069286" cy="2907976"/>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处于第</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行第</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列的单元，即体号为</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、体内地址为</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的单元，其线性地址为：</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spcBef>
                <a:spcPts val="600"/>
              </a:spcBef>
              <a:spcAft>
                <a:spcPts val="600"/>
              </a:spcAft>
              <a:buClr>
                <a:srgbClr val="FF9900"/>
              </a:buClr>
            </a:pPr>
            <a:r>
              <a:rPr lang="en-US" altLang="zh-CN" sz="28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8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err="1">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j×n</a:t>
            </a:r>
            <a:r>
              <a:rPr lang="zh-CN" altLang="en-US" sz="28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err="1">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i</a:t>
            </a:r>
            <a:endParaRPr lang="en-US" altLang="zh-CN" sz="28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一个单元的线性地址为</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，则其体号</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和体内地址</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为：</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 name="Object 4">
            <a:extLst>
              <a:ext uri="{FF2B5EF4-FFF2-40B4-BE49-F238E27FC236}">
                <a16:creationId xmlns:a16="http://schemas.microsoft.com/office/drawing/2014/main" id="{C3B5430F-1F96-49C8-B790-E49764C69A4B}"/>
              </a:ext>
            </a:extLst>
          </p:cNvPr>
          <p:cNvGraphicFramePr>
            <a:graphicFrameLocks noChangeAspect="1"/>
          </p:cNvGraphicFramePr>
          <p:nvPr>
            <p:extLst>
              <p:ext uri="{D42A27DB-BD31-4B8C-83A1-F6EECF244321}">
                <p14:modId xmlns:p14="http://schemas.microsoft.com/office/powerpoint/2010/main" val="1375494503"/>
              </p:ext>
            </p:extLst>
          </p:nvPr>
        </p:nvGraphicFramePr>
        <p:xfrm>
          <a:off x="1759406" y="4642003"/>
          <a:ext cx="1152525" cy="933450"/>
        </p:xfrm>
        <a:graphic>
          <a:graphicData uri="http://schemas.openxmlformats.org/presentationml/2006/ole">
            <mc:AlternateContent xmlns:mc="http://schemas.openxmlformats.org/markup-compatibility/2006">
              <mc:Choice xmlns:v="urn:schemas-microsoft-com:vml" Requires="v">
                <p:oleObj spid="_x0000_s5169" name="公式" r:id="rId4" imgW="533169" imgH="431613" progId="Equation.3">
                  <p:embed/>
                </p:oleObj>
              </mc:Choice>
              <mc:Fallback>
                <p:oleObj name="公式" r:id="rId4" imgW="533169" imgH="431613" progId="Equation.3">
                  <p:embed/>
                  <p:pic>
                    <p:nvPicPr>
                      <p:cNvPr id="145412" name="Object 4">
                        <a:extLst>
                          <a:ext uri="{FF2B5EF4-FFF2-40B4-BE49-F238E27FC236}">
                            <a16:creationId xmlns:a16="http://schemas.microsoft.com/office/drawing/2014/main" id="{C28A700F-81F5-473C-9E38-350276CE28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9406" y="4642003"/>
                        <a:ext cx="1152525" cy="93345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文本框 14">
            <a:extLst>
              <a:ext uri="{FF2B5EF4-FFF2-40B4-BE49-F238E27FC236}">
                <a16:creationId xmlns:a16="http://schemas.microsoft.com/office/drawing/2014/main" id="{E840AA7B-29B6-4005-8031-D2FF763AE2E9}"/>
              </a:ext>
            </a:extLst>
          </p:cNvPr>
          <p:cNvSpPr txBox="1"/>
          <p:nvPr/>
        </p:nvSpPr>
        <p:spPr>
          <a:xfrm>
            <a:off x="2911931" y="4877895"/>
            <a:ext cx="2560864" cy="430887"/>
          </a:xfrm>
          <a:prstGeom prst="rect">
            <a:avLst/>
          </a:prstGeom>
          <a:noFill/>
        </p:spPr>
        <p:txBody>
          <a:bodyPr wrap="square">
            <a:spAutoFit/>
          </a:bodyPr>
          <a:lstStyle/>
          <a:p>
            <a:pPr algn="ctr"/>
            <a:r>
              <a:rPr lang="en-US" altLang="zh-CN" sz="2200" b="1" dirty="0" err="1">
                <a:latin typeface="微软雅黑" panose="020B0503020204020204" pitchFamily="34" charset="-122"/>
                <a:ea typeface="微软雅黑" panose="020B0503020204020204" pitchFamily="34" charset="-122"/>
              </a:rPr>
              <a:t>i</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A mod n</a:t>
            </a:r>
            <a:endParaRPr lang="zh-CN" altLang="en-US" sz="2200" b="1" dirty="0">
              <a:latin typeface="微软雅黑" panose="020B0503020204020204" pitchFamily="34" charset="-122"/>
              <a:ea typeface="微软雅黑" panose="020B0503020204020204" pitchFamily="34" charset="-122"/>
            </a:endParaRPr>
          </a:p>
        </p:txBody>
      </p:sp>
      <p:graphicFrame>
        <p:nvGraphicFramePr>
          <p:cNvPr id="16" name="Object 4">
            <a:extLst>
              <a:ext uri="{FF2B5EF4-FFF2-40B4-BE49-F238E27FC236}">
                <a16:creationId xmlns:a16="http://schemas.microsoft.com/office/drawing/2014/main" id="{6B9B1780-946D-45B1-AA03-2A20E208E5AF}"/>
              </a:ext>
            </a:extLst>
          </p:cNvPr>
          <p:cNvGraphicFramePr>
            <a:graphicFrameLocks noChangeAspect="1"/>
          </p:cNvGraphicFramePr>
          <p:nvPr>
            <p:extLst>
              <p:ext uri="{D42A27DB-BD31-4B8C-83A1-F6EECF244321}">
                <p14:modId xmlns:p14="http://schemas.microsoft.com/office/powerpoint/2010/main" val="2715920663"/>
              </p:ext>
            </p:extLst>
          </p:nvPr>
        </p:nvGraphicFramePr>
        <p:xfrm>
          <a:off x="5893819" y="4709761"/>
          <a:ext cx="4747305" cy="1198041"/>
        </p:xfrm>
        <a:graphic>
          <a:graphicData uri="http://schemas.openxmlformats.org/presentationml/2006/ole">
            <mc:AlternateContent xmlns:mc="http://schemas.openxmlformats.org/markup-compatibility/2006">
              <mc:Choice xmlns:v="urn:schemas-microsoft-com:vml" Requires="v">
                <p:oleObj spid="_x0000_s5170" name="图片" r:id="rId6" imgW="2435352" imgH="615696" progId="Word.Picture.8">
                  <p:embed/>
                </p:oleObj>
              </mc:Choice>
              <mc:Fallback>
                <p:oleObj name="图片" r:id="rId6" imgW="2435352" imgH="615696" progId="Word.Picture.8">
                  <p:embed/>
                  <p:pic>
                    <p:nvPicPr>
                      <p:cNvPr id="146436" name="Object 4">
                        <a:extLst>
                          <a:ext uri="{FF2B5EF4-FFF2-40B4-BE49-F238E27FC236}">
                            <a16:creationId xmlns:a16="http://schemas.microsoft.com/office/drawing/2014/main" id="{3A22CEFA-18C7-4BE4-BE6F-03C969C5EF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3819" y="4709761"/>
                        <a:ext cx="4747305" cy="1198041"/>
                      </a:xfrm>
                      <a:prstGeom prst="rect">
                        <a:avLst/>
                      </a:prstGeom>
                      <a:noFill/>
                      <a:ln>
                        <a:noFill/>
                      </a:ln>
                      <a:effectLst/>
                    </p:spPr>
                  </p:pic>
                </p:oleObj>
              </mc:Fallback>
            </mc:AlternateContent>
          </a:graphicData>
        </a:graphic>
      </p:graphicFrame>
      <p:sp>
        <p:nvSpPr>
          <p:cNvPr id="17" name="文本框 16">
            <a:extLst>
              <a:ext uri="{FF2B5EF4-FFF2-40B4-BE49-F238E27FC236}">
                <a16:creationId xmlns:a16="http://schemas.microsoft.com/office/drawing/2014/main" id="{32CE7843-61AB-47DC-94BD-5545CB58C033}"/>
              </a:ext>
            </a:extLst>
          </p:cNvPr>
          <p:cNvSpPr txBox="1"/>
          <p:nvPr/>
        </p:nvSpPr>
        <p:spPr>
          <a:xfrm>
            <a:off x="6400800" y="2893563"/>
            <a:ext cx="4909457" cy="707886"/>
          </a:xfrm>
          <a:prstGeom prst="rect">
            <a:avLst/>
          </a:prstGeom>
          <a:noFill/>
        </p:spPr>
        <p:txBody>
          <a:bodyPr wrap="square">
            <a:spAutoFit/>
          </a:bodyPr>
          <a:lstStyle/>
          <a:p>
            <a:pPr lvl="2" eaLnBrk="1" hangingPunct="1">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其中：</a:t>
            </a:r>
            <a:r>
              <a:rPr lang="en-US" altLang="zh-CN" sz="2000" b="1" dirty="0" err="1">
                <a:latin typeface="微软雅黑" panose="020B0503020204020204" pitchFamily="34" charset="-122"/>
                <a:ea typeface="微软雅黑" panose="020B0503020204020204" pitchFamily="34" charset="-122"/>
              </a:rPr>
              <a:t>i</a:t>
            </a:r>
            <a:r>
              <a:rPr lang="zh-CN" altLang="en-US" sz="2000" b="1" dirty="0">
                <a:latin typeface="微软雅黑" panose="020B0503020204020204" pitchFamily="34" charset="-122"/>
                <a:ea typeface="微软雅黑" panose="020B0503020204020204" pitchFamily="34" charset="-122"/>
              </a:rPr>
              <a:t>＝０，</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p>
          <a:p>
            <a:pPr lvl="2" eaLnBrk="1" hangingPunct="1">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            j</a:t>
            </a:r>
            <a:r>
              <a:rPr lang="zh-CN" altLang="en-US" sz="2000" b="1" dirty="0">
                <a:latin typeface="微软雅黑" panose="020B0503020204020204" pitchFamily="34" charset="-122"/>
                <a:ea typeface="微软雅黑" panose="020B0503020204020204" pitchFamily="34" charset="-122"/>
              </a:rPr>
              <a:t>＝０，</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m</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7091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3250680" cy="830998"/>
            <a:chOff x="908363" y="278221"/>
            <a:chExt cx="3250680" cy="830997"/>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325068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Overview of DRAM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主存的物理结构</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pSp>
        <p:nvGrpSpPr>
          <p:cNvPr id="15" name="组合 14">
            <a:extLst>
              <a:ext uri="{FF2B5EF4-FFF2-40B4-BE49-F238E27FC236}">
                <a16:creationId xmlns:a16="http://schemas.microsoft.com/office/drawing/2014/main" id="{A18B478D-FF6B-449F-A1AA-441D50491BD7}"/>
              </a:ext>
            </a:extLst>
          </p:cNvPr>
          <p:cNvGrpSpPr/>
          <p:nvPr/>
        </p:nvGrpSpPr>
        <p:grpSpPr>
          <a:xfrm>
            <a:off x="1055983" y="1352049"/>
            <a:ext cx="10086062" cy="3086445"/>
            <a:chOff x="1272293" y="1204566"/>
            <a:chExt cx="10086062" cy="3086445"/>
          </a:xfrm>
        </p:grpSpPr>
        <p:pic>
          <p:nvPicPr>
            <p:cNvPr id="3" name="图片 2">
              <a:extLst>
                <a:ext uri="{FF2B5EF4-FFF2-40B4-BE49-F238E27FC236}">
                  <a16:creationId xmlns:a16="http://schemas.microsoft.com/office/drawing/2014/main" id="{0E71E63B-F37F-40B9-9B50-B8CD6B662A3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2293" y="2566986"/>
              <a:ext cx="4486275" cy="1724025"/>
            </a:xfrm>
            <a:prstGeom prst="rect">
              <a:avLst/>
            </a:prstGeom>
          </p:spPr>
        </p:pic>
        <p:pic>
          <p:nvPicPr>
            <p:cNvPr id="5" name="图片 4">
              <a:extLst>
                <a:ext uri="{FF2B5EF4-FFF2-40B4-BE49-F238E27FC236}">
                  <a16:creationId xmlns:a16="http://schemas.microsoft.com/office/drawing/2014/main" id="{AB987CE0-4948-4E6F-A210-B7C502A8401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08968" y="1204566"/>
              <a:ext cx="5249387" cy="3086445"/>
            </a:xfrm>
            <a:prstGeom prst="rect">
              <a:avLst/>
            </a:prstGeom>
          </p:spPr>
        </p:pic>
        <p:sp>
          <p:nvSpPr>
            <p:cNvPr id="6" name="文本框 5">
              <a:extLst>
                <a:ext uri="{FF2B5EF4-FFF2-40B4-BE49-F238E27FC236}">
                  <a16:creationId xmlns:a16="http://schemas.microsoft.com/office/drawing/2014/main" id="{F3FCA6FD-49BF-41B2-ADB4-BD46E6C2F695}"/>
                </a:ext>
              </a:extLst>
            </p:cNvPr>
            <p:cNvSpPr txBox="1"/>
            <p:nvPr/>
          </p:nvSpPr>
          <p:spPr>
            <a:xfrm>
              <a:off x="1272293" y="1327878"/>
              <a:ext cx="4486275" cy="1015663"/>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DIMM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dual in-line memory module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）：双列直插式内存模组，其触点分布在内存条两面</a:t>
              </a:r>
            </a:p>
          </p:txBody>
        </p:sp>
      </p:grpSp>
      <p:sp>
        <p:nvSpPr>
          <p:cNvPr id="18" name="文本框 17">
            <a:extLst>
              <a:ext uri="{FF2B5EF4-FFF2-40B4-BE49-F238E27FC236}">
                <a16:creationId xmlns:a16="http://schemas.microsoft.com/office/drawing/2014/main" id="{ABE259AD-DE10-4650-ABE5-A934A67C5D74}"/>
              </a:ext>
            </a:extLst>
          </p:cNvPr>
          <p:cNvSpPr txBox="1"/>
          <p:nvPr/>
        </p:nvSpPr>
        <p:spPr>
          <a:xfrm>
            <a:off x="1068122" y="4443701"/>
            <a:ext cx="10069830" cy="2227469"/>
          </a:xfrm>
          <a:prstGeom prst="rect">
            <a:avLst/>
          </a:prstGeom>
          <a:noFill/>
        </p:spPr>
        <p:txBody>
          <a:bodyPr wrap="square" rtlCol="0">
            <a:spAutoFit/>
          </a:bodyPr>
          <a:lstStyle/>
          <a:p>
            <a:pPr marL="342900" indent="-342900" algn="just">
              <a:lnSpc>
                <a:spcPts val="2880"/>
              </a:lnSpc>
              <a:spcBef>
                <a:spcPts val="600"/>
              </a:spcBef>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通常，一个主存系统许多个独立的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DIMMs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构成</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ts val="2880"/>
              </a:lnSpc>
              <a:spcBef>
                <a:spcPts val="600"/>
              </a:spcBef>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DIMM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由</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个或多个独立的</a:t>
            </a: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ranks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构成</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ts val="2880"/>
              </a:lnSpc>
              <a:spcBef>
                <a:spcPts val="600"/>
              </a:spcBef>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每个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rank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是一组同步工作的</a:t>
            </a: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芯片</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的集合</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ts val="2880"/>
              </a:lnSpc>
              <a:spcBef>
                <a:spcPts val="600"/>
              </a:spcBef>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每个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芯片包含</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个或多个独立的</a:t>
            </a: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bank</a:t>
            </a:r>
          </a:p>
          <a:p>
            <a:pPr marL="800100" lvl="1" indent="-342900" algn="just">
              <a:lnSpc>
                <a:spcPts val="2880"/>
              </a:lnSpc>
              <a:spcBef>
                <a:spcPts val="600"/>
              </a:spcBef>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最后，每个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bank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由一组</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存储阵列</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memory array</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）构成</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6227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linds(horizontal)">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blinds(horizontal)">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blinds(horizontal)">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blinds(horizontal)">
                                      <p:cBhvr>
                                        <p:cTn id="22" dur="500"/>
                                        <p:tgtEl>
                                          <p:spTgt spid="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animEffect transition="in" filter="blinds(horizontal)">
                                      <p:cBhvr>
                                        <p:cTn id="27"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4" name="文本框 13">
            <a:extLst>
              <a:ext uri="{FF2B5EF4-FFF2-40B4-BE49-F238E27FC236}">
                <a16:creationId xmlns:a16="http://schemas.microsoft.com/office/drawing/2014/main" id="{4EF43414-1ECB-45D0-A9FC-4FCC5999D9F0}"/>
              </a:ext>
            </a:extLst>
          </p:cNvPr>
          <p:cNvSpPr txBox="1"/>
          <p:nvPr/>
        </p:nvSpPr>
        <p:spPr>
          <a:xfrm>
            <a:off x="1066800" y="1282547"/>
            <a:ext cx="10069286" cy="2088970"/>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低位交叉编址</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对存储单元矩阵</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按行优先</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进行编址 </a:t>
            </a: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特点：同一个体中的低</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log</a:t>
            </a:r>
            <a:r>
              <a:rPr lang="en-US" altLang="zh-CN" sz="24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位都是相同的</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 name="Object 7">
            <a:extLst>
              <a:ext uri="{FF2B5EF4-FFF2-40B4-BE49-F238E27FC236}">
                <a16:creationId xmlns:a16="http://schemas.microsoft.com/office/drawing/2014/main" id="{9BF2D6D2-F4B9-4410-9933-D6789ED58F7B}"/>
              </a:ext>
            </a:extLst>
          </p:cNvPr>
          <p:cNvGraphicFramePr>
            <a:graphicFrameLocks noChangeAspect="1"/>
          </p:cNvGraphicFramePr>
          <p:nvPr>
            <p:extLst>
              <p:ext uri="{D42A27DB-BD31-4B8C-83A1-F6EECF244321}">
                <p14:modId xmlns:p14="http://schemas.microsoft.com/office/powerpoint/2010/main" val="29067737"/>
              </p:ext>
            </p:extLst>
          </p:nvPr>
        </p:nvGraphicFramePr>
        <p:xfrm>
          <a:off x="2433189" y="4045405"/>
          <a:ext cx="7384880" cy="2257424"/>
        </p:xfrm>
        <a:graphic>
          <a:graphicData uri="http://schemas.openxmlformats.org/presentationml/2006/ole">
            <mc:AlternateContent xmlns:mc="http://schemas.openxmlformats.org/markup-compatibility/2006">
              <mc:Choice xmlns:v="urn:schemas-microsoft-com:vml" Requires="v">
                <p:oleObj spid="_x0000_s6169" name="图片" r:id="rId4" imgW="4102608" imgH="1255776" progId="Word.Picture.8">
                  <p:embed/>
                </p:oleObj>
              </mc:Choice>
              <mc:Fallback>
                <p:oleObj name="图片" r:id="rId4" imgW="4102608" imgH="1255776" progId="Word.Picture.8">
                  <p:embed/>
                  <p:pic>
                    <p:nvPicPr>
                      <p:cNvPr id="147459" name="Object 7">
                        <a:extLst>
                          <a:ext uri="{FF2B5EF4-FFF2-40B4-BE49-F238E27FC236}">
                            <a16:creationId xmlns:a16="http://schemas.microsoft.com/office/drawing/2014/main" id="{08200889-213C-4089-BCD0-FC0397F7D4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189" y="4045405"/>
                        <a:ext cx="7384880" cy="225742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72483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4" name="文本框 13">
            <a:extLst>
              <a:ext uri="{FF2B5EF4-FFF2-40B4-BE49-F238E27FC236}">
                <a16:creationId xmlns:a16="http://schemas.microsoft.com/office/drawing/2014/main" id="{4EF43414-1ECB-45D0-A9FC-4FCC5999D9F0}"/>
              </a:ext>
            </a:extLst>
          </p:cNvPr>
          <p:cNvSpPr txBox="1"/>
          <p:nvPr/>
        </p:nvSpPr>
        <p:spPr>
          <a:xfrm>
            <a:off x="1066800" y="1282547"/>
            <a:ext cx="10069286" cy="2907976"/>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处于第</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行第</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列的单元，即体号为</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、体内地址为</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的单元，其线性地址为：</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spcBef>
                <a:spcPts val="600"/>
              </a:spcBef>
              <a:spcAft>
                <a:spcPts val="600"/>
              </a:spcAft>
              <a:buClr>
                <a:srgbClr val="FF9900"/>
              </a:buClr>
            </a:pPr>
            <a:r>
              <a:rPr lang="en-US" altLang="zh-CN" sz="28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8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err="1">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i×m</a:t>
            </a:r>
            <a:r>
              <a:rPr lang="zh-CN" altLang="en-US" sz="28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j</a:t>
            </a: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一个单元的线性地址为</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，则其体号</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和体内地址</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为：</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E840AA7B-29B6-4005-8031-D2FF763AE2E9}"/>
              </a:ext>
            </a:extLst>
          </p:cNvPr>
          <p:cNvSpPr txBox="1"/>
          <p:nvPr/>
        </p:nvSpPr>
        <p:spPr>
          <a:xfrm>
            <a:off x="2911931" y="4877895"/>
            <a:ext cx="2560864" cy="430887"/>
          </a:xfrm>
          <a:prstGeom prst="rect">
            <a:avLst/>
          </a:prstGeom>
          <a:noFill/>
        </p:spPr>
        <p:txBody>
          <a:bodyPr wrap="square">
            <a:spAutoFit/>
          </a:bodyPr>
          <a:lstStyle/>
          <a:p>
            <a:pPr algn="ctr"/>
            <a:r>
              <a:rPr lang="en-US" altLang="zh-CN" sz="2200" b="1" dirty="0">
                <a:latin typeface="微软雅黑" panose="020B0503020204020204" pitchFamily="34" charset="-122"/>
                <a:ea typeface="微软雅黑" panose="020B0503020204020204" pitchFamily="34" charset="-122"/>
              </a:rPr>
              <a:t>j </a:t>
            </a:r>
            <a:r>
              <a:rPr lang="zh-CN" altLang="en-US"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A mod m</a:t>
            </a:r>
            <a:endParaRPr lang="zh-CN" altLang="en-US" sz="22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A507DE8-F46F-438E-B52D-59BAC56971E2}"/>
              </a:ext>
            </a:extLst>
          </p:cNvPr>
          <p:cNvSpPr txBox="1"/>
          <p:nvPr/>
        </p:nvSpPr>
        <p:spPr>
          <a:xfrm>
            <a:off x="6400800" y="2893563"/>
            <a:ext cx="4909457" cy="707886"/>
          </a:xfrm>
          <a:prstGeom prst="rect">
            <a:avLst/>
          </a:prstGeom>
          <a:noFill/>
        </p:spPr>
        <p:txBody>
          <a:bodyPr wrap="square">
            <a:spAutoFit/>
          </a:bodyPr>
          <a:lstStyle/>
          <a:p>
            <a:pPr lvl="2" eaLnBrk="1" hangingPunct="1">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其中：</a:t>
            </a:r>
            <a:r>
              <a:rPr lang="en-US" altLang="zh-CN" sz="2000" b="1" dirty="0" err="1">
                <a:latin typeface="微软雅黑" panose="020B0503020204020204" pitchFamily="34" charset="-122"/>
                <a:ea typeface="微软雅黑" panose="020B0503020204020204" pitchFamily="34" charset="-122"/>
              </a:rPr>
              <a:t>i</a:t>
            </a:r>
            <a:r>
              <a:rPr lang="zh-CN" altLang="en-US" sz="2000" b="1" dirty="0">
                <a:latin typeface="微软雅黑" panose="020B0503020204020204" pitchFamily="34" charset="-122"/>
                <a:ea typeface="微软雅黑" panose="020B0503020204020204" pitchFamily="34" charset="-122"/>
              </a:rPr>
              <a:t>＝０，</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n</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p>
          <a:p>
            <a:pPr lvl="2" eaLnBrk="1" hangingPunct="1">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            j</a:t>
            </a:r>
            <a:r>
              <a:rPr lang="zh-CN" altLang="en-US" sz="2000" b="1" dirty="0">
                <a:latin typeface="微软雅黑" panose="020B0503020204020204" pitchFamily="34" charset="-122"/>
                <a:ea typeface="微软雅黑" panose="020B0503020204020204" pitchFamily="34" charset="-122"/>
              </a:rPr>
              <a:t>＝０，</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m</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17" name="Object 4">
            <a:extLst>
              <a:ext uri="{FF2B5EF4-FFF2-40B4-BE49-F238E27FC236}">
                <a16:creationId xmlns:a16="http://schemas.microsoft.com/office/drawing/2014/main" id="{832CFECE-A98D-41FA-A6D2-73F7D1EB6288}"/>
              </a:ext>
            </a:extLst>
          </p:cNvPr>
          <p:cNvGraphicFramePr>
            <a:graphicFrameLocks noChangeAspect="1"/>
          </p:cNvGraphicFramePr>
          <p:nvPr>
            <p:extLst>
              <p:ext uri="{D42A27DB-BD31-4B8C-83A1-F6EECF244321}">
                <p14:modId xmlns:p14="http://schemas.microsoft.com/office/powerpoint/2010/main" val="2794016988"/>
              </p:ext>
            </p:extLst>
          </p:nvPr>
        </p:nvGraphicFramePr>
        <p:xfrm>
          <a:off x="1951157" y="4657878"/>
          <a:ext cx="1079500" cy="917575"/>
        </p:xfrm>
        <a:graphic>
          <a:graphicData uri="http://schemas.openxmlformats.org/presentationml/2006/ole">
            <mc:AlternateContent xmlns:mc="http://schemas.openxmlformats.org/markup-compatibility/2006">
              <mc:Choice xmlns:v="urn:schemas-microsoft-com:vml" Requires="v">
                <p:oleObj spid="_x0000_s7216" name="公式" r:id="rId4" imgW="508000" imgH="431800" progId="Equation.3">
                  <p:embed/>
                </p:oleObj>
              </mc:Choice>
              <mc:Fallback>
                <p:oleObj name="公式" r:id="rId4" imgW="508000" imgH="431800" progId="Equation.3">
                  <p:embed/>
                  <p:pic>
                    <p:nvPicPr>
                      <p:cNvPr id="148484" name="Object 4">
                        <a:extLst>
                          <a:ext uri="{FF2B5EF4-FFF2-40B4-BE49-F238E27FC236}">
                            <a16:creationId xmlns:a16="http://schemas.microsoft.com/office/drawing/2014/main" id="{E7A73FCF-321C-4EB5-8B53-B42FDB4974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1157" y="4657878"/>
                        <a:ext cx="10795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7">
            <a:extLst>
              <a:ext uri="{FF2B5EF4-FFF2-40B4-BE49-F238E27FC236}">
                <a16:creationId xmlns:a16="http://schemas.microsoft.com/office/drawing/2014/main" id="{FDB6D0E6-9D64-4509-8478-EB6AEB1692D4}"/>
              </a:ext>
            </a:extLst>
          </p:cNvPr>
          <p:cNvGraphicFramePr>
            <a:graphicFrameLocks noChangeAspect="1"/>
          </p:cNvGraphicFramePr>
          <p:nvPr>
            <p:extLst>
              <p:ext uri="{D42A27DB-BD31-4B8C-83A1-F6EECF244321}">
                <p14:modId xmlns:p14="http://schemas.microsoft.com/office/powerpoint/2010/main" val="1039144413"/>
              </p:ext>
            </p:extLst>
          </p:nvPr>
        </p:nvGraphicFramePr>
        <p:xfrm>
          <a:off x="6310313" y="4764901"/>
          <a:ext cx="4103687" cy="1036638"/>
        </p:xfrm>
        <a:graphic>
          <a:graphicData uri="http://schemas.openxmlformats.org/presentationml/2006/ole">
            <mc:AlternateContent xmlns:mc="http://schemas.openxmlformats.org/markup-compatibility/2006">
              <mc:Choice xmlns:v="urn:schemas-microsoft-com:vml" Requires="v">
                <p:oleObj spid="_x0000_s7217" name="图片" r:id="rId6" imgW="2445249" imgH="616449" progId="Word.Picture.8">
                  <p:embed/>
                </p:oleObj>
              </mc:Choice>
              <mc:Fallback>
                <p:oleObj name="图片" r:id="rId6" imgW="2445249" imgH="616449" progId="Word.Picture.8">
                  <p:embed/>
                  <p:pic>
                    <p:nvPicPr>
                      <p:cNvPr id="148485" name="Object 7">
                        <a:extLst>
                          <a:ext uri="{FF2B5EF4-FFF2-40B4-BE49-F238E27FC236}">
                            <a16:creationId xmlns:a16="http://schemas.microsoft.com/office/drawing/2014/main" id="{99F4F2FB-04D3-4363-8A07-F8566E245B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0313" y="4764901"/>
                        <a:ext cx="4103687"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61383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16" name="Object 4">
            <a:extLst>
              <a:ext uri="{FF2B5EF4-FFF2-40B4-BE49-F238E27FC236}">
                <a16:creationId xmlns:a16="http://schemas.microsoft.com/office/drawing/2014/main" id="{6F9B7CFF-9D02-480E-AD49-8D72BBD27A16}"/>
              </a:ext>
            </a:extLst>
          </p:cNvPr>
          <p:cNvGraphicFramePr>
            <a:graphicFrameLocks noChangeAspect="1"/>
          </p:cNvGraphicFramePr>
          <p:nvPr>
            <p:extLst>
              <p:ext uri="{D42A27DB-BD31-4B8C-83A1-F6EECF244321}">
                <p14:modId xmlns:p14="http://schemas.microsoft.com/office/powerpoint/2010/main" val="2700340816"/>
              </p:ext>
            </p:extLst>
          </p:nvPr>
        </p:nvGraphicFramePr>
        <p:xfrm>
          <a:off x="967493" y="1518732"/>
          <a:ext cx="4954336" cy="4842102"/>
        </p:xfrm>
        <a:graphic>
          <a:graphicData uri="http://schemas.openxmlformats.org/presentationml/2006/ole">
            <mc:AlternateContent xmlns:mc="http://schemas.openxmlformats.org/markup-compatibility/2006">
              <mc:Choice xmlns:v="urn:schemas-microsoft-com:vml" Requires="v">
                <p:oleObj spid="_x0000_s8217" name="图片" r:id="rId4" imgW="3249168" imgH="3172968" progId="Word.Picture.8">
                  <p:embed/>
                </p:oleObj>
              </mc:Choice>
              <mc:Fallback>
                <p:oleObj name="图片" r:id="rId4" imgW="3249168" imgH="3172968" progId="Word.Picture.8">
                  <p:embed/>
                  <p:pic>
                    <p:nvPicPr>
                      <p:cNvPr id="149506" name="Object 4">
                        <a:extLst>
                          <a:ext uri="{FF2B5EF4-FFF2-40B4-BE49-F238E27FC236}">
                            <a16:creationId xmlns:a16="http://schemas.microsoft.com/office/drawing/2014/main" id="{6ECE53C4-AB8D-4974-ABDC-66E6DAABF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493" y="1518732"/>
                        <a:ext cx="4954336" cy="4842102"/>
                      </a:xfrm>
                      <a:prstGeom prst="rect">
                        <a:avLst/>
                      </a:prstGeom>
                      <a:noFill/>
                      <a:ln>
                        <a:noFill/>
                      </a:ln>
                      <a:effectLst/>
                    </p:spPr>
                  </p:pic>
                </p:oleObj>
              </mc:Fallback>
            </mc:AlternateContent>
          </a:graphicData>
        </a:graphic>
      </p:graphicFrame>
      <p:sp>
        <p:nvSpPr>
          <p:cNvPr id="19" name="文本框 18">
            <a:extLst>
              <a:ext uri="{FF2B5EF4-FFF2-40B4-BE49-F238E27FC236}">
                <a16:creationId xmlns:a16="http://schemas.microsoft.com/office/drawing/2014/main" id="{7943E52C-1AAD-4F29-BBB6-3A8E31F997D3}"/>
              </a:ext>
            </a:extLst>
          </p:cNvPr>
          <p:cNvSpPr txBox="1"/>
          <p:nvPr/>
        </p:nvSpPr>
        <p:spPr>
          <a:xfrm>
            <a:off x="6096000" y="1282476"/>
            <a:ext cx="5652406" cy="2196883"/>
          </a:xfrm>
          <a:prstGeom prst="rect">
            <a:avLst/>
          </a:prstGeom>
          <a:noFill/>
        </p:spPr>
        <p:txBody>
          <a:bodyPr wrap="square">
            <a:spAutoFit/>
          </a:bodyPr>
          <a:lstStyle/>
          <a:p>
            <a:pPr marL="628650" indent="-457200">
              <a:lnSpc>
                <a:spcPct val="200000"/>
              </a:lnSpc>
            </a:pPr>
            <a:r>
              <a:rPr lang="zh-CN" altLang="en-US" sz="2400" dirty="0">
                <a:latin typeface="微软雅黑" panose="020B0503020204020204" pitchFamily="34" charset="-122"/>
                <a:ea typeface="微软雅黑" panose="020B0503020204020204" pitchFamily="34" charset="-122"/>
              </a:rPr>
              <a:t>采用低位交叉编址的存储器</a:t>
            </a:r>
          </a:p>
          <a:p>
            <a:pPr>
              <a:lnSpc>
                <a:spcPct val="200000"/>
              </a:lnSpc>
            </a:pPr>
            <a:r>
              <a:rPr lang="zh-CN" altLang="en-US" sz="2400" dirty="0">
                <a:latin typeface="微软雅黑" panose="020B0503020204020204" pitchFamily="34" charset="-122"/>
                <a:ea typeface="微软雅黑" panose="020B0503020204020204" pitchFamily="34" charset="-122"/>
              </a:rPr>
              <a:t>  由</a:t>
            </a:r>
            <a:r>
              <a:rPr lang="en-US" altLang="zh-CN" sz="2400" dirty="0">
                <a:solidFill>
                  <a:srgbClr val="9933FF"/>
                </a:solidFill>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个存储体构成、总容量为</a:t>
            </a:r>
            <a:r>
              <a:rPr lang="en-US" altLang="zh-CN" sz="2400" dirty="0">
                <a:solidFill>
                  <a:srgbClr val="9933FF"/>
                </a:solidFill>
                <a:latin typeface="微软雅黑" panose="020B0503020204020204" pitchFamily="34" charset="-122"/>
                <a:ea typeface="微软雅黑" panose="020B0503020204020204" pitchFamily="34" charset="-122"/>
              </a:rPr>
              <a:t>64</a:t>
            </a:r>
            <a:r>
              <a:rPr lang="zh-CN" altLang="en-US" sz="2400" dirty="0">
                <a:solidFill>
                  <a:srgbClr val="9933FF"/>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格子中的编号为线性地址。 </a:t>
            </a:r>
          </a:p>
        </p:txBody>
      </p:sp>
    </p:spTree>
    <p:extLst>
      <p:ext uri="{BB962C8B-B14F-4D97-AF65-F5344CB8AC3E}">
        <p14:creationId xmlns:p14="http://schemas.microsoft.com/office/powerpoint/2010/main" val="2867701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4" name="文本框 13">
            <a:extLst>
              <a:ext uri="{FF2B5EF4-FFF2-40B4-BE49-F238E27FC236}">
                <a16:creationId xmlns:a16="http://schemas.microsoft.com/office/drawing/2014/main" id="{4EF43414-1ECB-45D0-A9FC-4FCC5999D9F0}"/>
              </a:ext>
            </a:extLst>
          </p:cNvPr>
          <p:cNvSpPr txBox="1"/>
          <p:nvPr/>
        </p:nvSpPr>
        <p:spPr>
          <a:xfrm>
            <a:off x="1066800" y="1282547"/>
            <a:ext cx="10069286" cy="2642968"/>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为了提高主存的带宽，需要多个或所有存储体能并行工作。 </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在每一个存储周期内，分时启动</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个存储体。 </a:t>
            </a: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如果每个存储体的访问周期是</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400" b="1" baseline="-250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，则各存储体的启动间隔为</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t=T</a:t>
            </a:r>
            <a:r>
              <a:rPr lang="en-US" altLang="zh-CN" sz="2400" b="1" baseline="-250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9" name="Object 4">
            <a:extLst>
              <a:ext uri="{FF2B5EF4-FFF2-40B4-BE49-F238E27FC236}">
                <a16:creationId xmlns:a16="http://schemas.microsoft.com/office/drawing/2014/main" id="{FE36F3A6-BD42-4903-A4FB-83C05CFE93AA}"/>
              </a:ext>
            </a:extLst>
          </p:cNvPr>
          <p:cNvGraphicFramePr>
            <a:graphicFrameLocks noChangeAspect="1"/>
          </p:cNvGraphicFramePr>
          <p:nvPr>
            <p:extLst>
              <p:ext uri="{D42A27DB-BD31-4B8C-83A1-F6EECF244321}">
                <p14:modId xmlns:p14="http://schemas.microsoft.com/office/powerpoint/2010/main" val="268073354"/>
              </p:ext>
            </p:extLst>
          </p:nvPr>
        </p:nvGraphicFramePr>
        <p:xfrm>
          <a:off x="2846161" y="3925515"/>
          <a:ext cx="6497859" cy="2642968"/>
        </p:xfrm>
        <a:graphic>
          <a:graphicData uri="http://schemas.openxmlformats.org/presentationml/2006/ole">
            <mc:AlternateContent xmlns:mc="http://schemas.openxmlformats.org/markup-compatibility/2006">
              <mc:Choice xmlns:v="urn:schemas-microsoft-com:vml" Requires="v">
                <p:oleObj spid="_x0000_s9241" name="图片" r:id="rId4" imgW="4020312" imgH="1636776" progId="Word.Picture.8">
                  <p:embed/>
                </p:oleObj>
              </mc:Choice>
              <mc:Fallback>
                <p:oleObj name="图片" r:id="rId4" imgW="4020312" imgH="1636776" progId="Word.Picture.8">
                  <p:embed/>
                  <p:pic>
                    <p:nvPicPr>
                      <p:cNvPr id="150533" name="Object 4">
                        <a:extLst>
                          <a:ext uri="{FF2B5EF4-FFF2-40B4-BE49-F238E27FC236}">
                            <a16:creationId xmlns:a16="http://schemas.microsoft.com/office/drawing/2014/main" id="{078FCE2C-98F9-4E61-9BC4-40AFACCFA5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6161" y="3925515"/>
                        <a:ext cx="6497859" cy="264296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67183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4" name="文本框 13">
            <a:extLst>
              <a:ext uri="{FF2B5EF4-FFF2-40B4-BE49-F238E27FC236}">
                <a16:creationId xmlns:a16="http://schemas.microsoft.com/office/drawing/2014/main" id="{4EF43414-1ECB-45D0-A9FC-4FCC5999D9F0}"/>
              </a:ext>
            </a:extLst>
          </p:cNvPr>
          <p:cNvSpPr txBox="1"/>
          <p:nvPr/>
        </p:nvSpPr>
        <p:spPr>
          <a:xfrm>
            <a:off x="1066800" y="1282547"/>
            <a:ext cx="10069286" cy="4667240"/>
          </a:xfrm>
          <a:prstGeom prst="rect">
            <a:avLst/>
          </a:prstGeom>
          <a:noFill/>
        </p:spPr>
        <p:txBody>
          <a:bodyPr wrap="square" rtlCol="0">
            <a:spAutoFit/>
          </a:bodyPr>
          <a:lstStyle/>
          <a:p>
            <a:pPr marL="342900" indent="-342900" algn="just">
              <a:lnSpc>
                <a:spcPts val="32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通过一个模型分析并行主存系统的实际带宽</a:t>
            </a:r>
          </a:p>
          <a:p>
            <a:pPr marL="800100" lvl="1" indent="-342900" algn="just">
              <a:lnSpc>
                <a:spcPts val="32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一个由</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个独立分体组成的主存系统 </a:t>
            </a:r>
          </a:p>
          <a:p>
            <a:pPr marL="914400" lvl="1" indent="-457200" algn="just">
              <a:lnSpc>
                <a:spcPts val="3200"/>
              </a:lnSpc>
              <a:spcBef>
                <a:spcPts val="600"/>
              </a:spcBef>
              <a:spcAft>
                <a:spcPts val="600"/>
              </a:spcAft>
              <a:buClr>
                <a:srgbClr val="FF9900"/>
              </a:buClr>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CPU</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发出的一串地址为</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baseline="-250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baseline="-250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baseline="-250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的访存申请队列</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algn="just">
              <a:lnSpc>
                <a:spcPts val="32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存储控制器扫描这个队列，并截取从头起的</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baseline="-250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baseline="-250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baseline="-250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序列作为申请序列。</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ts val="32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申请序列是满足以下条件的最长序列：</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个地址所访问的存储器单元都处在不同的分体中。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ts val="3200"/>
              </a:lnSpc>
              <a:spcBef>
                <a:spcPts val="600"/>
              </a:spcBef>
              <a:spcAft>
                <a:spcPts val="600"/>
              </a:spcAft>
              <a:buClr>
                <a:srgbClr val="FF9900"/>
              </a:buClr>
              <a:buFont typeface="Wingdings" panose="05000000000000000000" pitchFamily="2" charset="2"/>
              <a:buChar char="ü"/>
            </a:pP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baseline="-250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baseline="-25000"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不一定是顺序地址，只要它们之间不出现分体冲突。</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ts val="3200"/>
              </a:lnSpc>
              <a:spcBef>
                <a:spcPts val="600"/>
              </a:spcBef>
              <a:spcAft>
                <a:spcPts val="600"/>
              </a:spcAft>
              <a:buClr>
                <a:srgbClr val="FF9900"/>
              </a:buClr>
              <a:buFont typeface="Wingdings" panose="05000000000000000000" pitchFamily="2" charset="2"/>
              <a:buChar char="ü"/>
            </a:pP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越接近于</a:t>
            </a: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，系统的效率就越高。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21597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4" name="文本框 13">
            <a:extLst>
              <a:ext uri="{FF2B5EF4-FFF2-40B4-BE49-F238E27FC236}">
                <a16:creationId xmlns:a16="http://schemas.microsoft.com/office/drawing/2014/main" id="{4EF43414-1ECB-45D0-A9FC-4FCC5999D9F0}"/>
              </a:ext>
            </a:extLst>
          </p:cNvPr>
          <p:cNvSpPr txBox="1"/>
          <p:nvPr/>
        </p:nvSpPr>
        <p:spPr>
          <a:xfrm>
            <a:off x="1066800" y="1282547"/>
            <a:ext cx="10069286" cy="5258427"/>
          </a:xfrm>
          <a:prstGeom prst="rect">
            <a:avLst/>
          </a:prstGeom>
          <a:noFill/>
        </p:spPr>
        <p:txBody>
          <a:bodyPr wrap="square" rtlCol="0">
            <a:spAutoFit/>
          </a:bodyPr>
          <a:lstStyle/>
          <a:p>
            <a:pPr marL="342900" indent="-342900" algn="just">
              <a:lnSpc>
                <a:spcPts val="32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设</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P(k)</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表示申请序列长度为</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的概率，用</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的平均值，则</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ts val="3200"/>
              </a:lnSpc>
              <a:spcBef>
                <a:spcPts val="600"/>
              </a:spcBef>
              <a:spcAft>
                <a:spcPts val="600"/>
              </a:spcAft>
              <a:buClr>
                <a:srgbClr val="FF9900"/>
              </a:buClr>
              <a:buFont typeface="Wingdings" panose="05000000000000000000" pitchFamily="2" charset="2"/>
              <a:buChar char="p"/>
            </a:pP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ts val="3200"/>
              </a:lnSpc>
              <a:spcBef>
                <a:spcPts val="600"/>
              </a:spcBef>
              <a:spcAft>
                <a:spcPts val="600"/>
              </a:spcAft>
              <a:buClr>
                <a:srgbClr val="FF9900"/>
              </a:buClr>
              <a:buFont typeface="Wingdings" panose="05000000000000000000" pitchFamily="2" charset="2"/>
              <a:buChar char="p"/>
            </a:pP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ts val="3200"/>
              </a:lnSpc>
              <a:spcBef>
                <a:spcPts val="600"/>
              </a:spcBef>
              <a:spcAft>
                <a:spcPts val="600"/>
              </a:spcAft>
              <a:buClr>
                <a:srgbClr val="FF9900"/>
              </a:buClr>
              <a:buFont typeface="Wingdings" panose="05000000000000000000" pitchFamily="2" charset="2"/>
              <a:buChar char="p"/>
            </a:pP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ts val="3200"/>
              </a:lnSpc>
              <a:spcBef>
                <a:spcPts val="600"/>
              </a:spcBef>
              <a:spcAft>
                <a:spcPts val="600"/>
              </a:spcAft>
              <a:buClr>
                <a:srgbClr val="FF9900"/>
              </a:buClr>
              <a:buFont typeface="Wingdings" panose="05000000000000000000" pitchFamily="2" charset="2"/>
              <a:buChar char="p"/>
            </a:pP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3200"/>
              </a:lnSpc>
              <a:spcBef>
                <a:spcPts val="600"/>
              </a:spcBef>
              <a:spcAft>
                <a:spcPts val="600"/>
              </a:spcAft>
              <a:buClr>
                <a:srgbClr val="FF9900"/>
              </a:buClr>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k = 1, 2, …, m</a:t>
            </a:r>
          </a:p>
          <a:p>
            <a:pPr algn="just">
              <a:lnSpc>
                <a:spcPts val="3200"/>
              </a:lnSpc>
              <a:spcBef>
                <a:spcPts val="600"/>
              </a:spcBef>
              <a:spcAft>
                <a:spcPts val="600"/>
              </a:spcAft>
              <a:buClr>
                <a:srgbClr val="FF9900"/>
              </a:buClr>
            </a:pPr>
            <a:endParaRPr lang="en-US" altLang="zh-CN"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a:lnSpc>
                <a:spcPct val="150000"/>
              </a:lnSpc>
              <a:spcBef>
                <a:spcPts val="600"/>
              </a:spcBef>
              <a:spcAft>
                <a:spcPts val="600"/>
              </a:spcAft>
              <a:buClr>
                <a:srgbClr val="FF9900"/>
              </a:buClr>
              <a:buFont typeface="Wingdings" panose="05000000000000000000" pitchFamily="2" charset="2"/>
              <a:buChar char="p"/>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P(k)</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与具体程序的运行状况密切相关。如果访存申请队列都是指令的话，那么影响最大的是转移概率</a:t>
            </a:r>
            <a:r>
              <a:rPr lang="en-US" altLang="zh-CN"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λ</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7" name="Object 4">
            <a:extLst>
              <a:ext uri="{FF2B5EF4-FFF2-40B4-BE49-F238E27FC236}">
                <a16:creationId xmlns:a16="http://schemas.microsoft.com/office/drawing/2014/main" id="{65E9C057-A2D5-413E-A1D1-F78585BBB2D5}"/>
              </a:ext>
            </a:extLst>
          </p:cNvPr>
          <p:cNvGraphicFramePr>
            <a:graphicFrameLocks noChangeAspect="1"/>
          </p:cNvGraphicFramePr>
          <p:nvPr>
            <p:extLst>
              <p:ext uri="{D42A27DB-BD31-4B8C-83A1-F6EECF244321}">
                <p14:modId xmlns:p14="http://schemas.microsoft.com/office/powerpoint/2010/main" val="1801322502"/>
              </p:ext>
            </p:extLst>
          </p:nvPr>
        </p:nvGraphicFramePr>
        <p:xfrm>
          <a:off x="4513242" y="1989136"/>
          <a:ext cx="3165516" cy="1744662"/>
        </p:xfrm>
        <a:graphic>
          <a:graphicData uri="http://schemas.openxmlformats.org/presentationml/2006/ole">
            <mc:AlternateContent xmlns:mc="http://schemas.openxmlformats.org/markup-compatibility/2006">
              <mc:Choice xmlns:v="urn:schemas-microsoft-com:vml" Requires="v">
                <p:oleObj spid="_x0000_s10264" name="公式" r:id="rId4" imgW="850531" imgH="469696" progId="Equation.3">
                  <p:embed/>
                </p:oleObj>
              </mc:Choice>
              <mc:Fallback>
                <p:oleObj name="公式" r:id="rId4" imgW="850531" imgH="469696" progId="Equation.3">
                  <p:embed/>
                  <p:pic>
                    <p:nvPicPr>
                      <p:cNvPr id="152581" name="Object 4">
                        <a:extLst>
                          <a:ext uri="{FF2B5EF4-FFF2-40B4-BE49-F238E27FC236}">
                            <a16:creationId xmlns:a16="http://schemas.microsoft.com/office/drawing/2014/main" id="{02C1B33A-D27A-429B-8EA2-6A82897FCC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3242" y="1989136"/>
                        <a:ext cx="3165516" cy="1744662"/>
                      </a:xfrm>
                      <a:prstGeom prst="rect">
                        <a:avLst/>
                      </a:prstGeom>
                      <a:solidFill>
                        <a:srgbClr val="EAEAEA"/>
                      </a:solidFill>
                      <a:ln>
                        <a:noFill/>
                      </a:ln>
                    </p:spPr>
                  </p:pic>
                </p:oleObj>
              </mc:Fallback>
            </mc:AlternateContent>
          </a:graphicData>
        </a:graphic>
      </p:graphicFrame>
    </p:spTree>
    <p:extLst>
      <p:ext uri="{BB962C8B-B14F-4D97-AF65-F5344CB8AC3E}">
        <p14:creationId xmlns:p14="http://schemas.microsoft.com/office/powerpoint/2010/main" val="1677871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4" name="文本框 13">
            <a:extLst>
              <a:ext uri="{FF2B5EF4-FFF2-40B4-BE49-F238E27FC236}">
                <a16:creationId xmlns:a16="http://schemas.microsoft.com/office/drawing/2014/main" id="{4EF43414-1ECB-45D0-A9FC-4FCC5999D9F0}"/>
              </a:ext>
            </a:extLst>
          </p:cNvPr>
          <p:cNvSpPr txBox="1"/>
          <p:nvPr/>
        </p:nvSpPr>
        <p:spPr>
          <a:xfrm>
            <a:off x="1066800" y="1282547"/>
            <a:ext cx="10069286" cy="5243680"/>
          </a:xfrm>
          <a:prstGeom prst="rect">
            <a:avLst/>
          </a:prstGeom>
          <a:noFill/>
        </p:spPr>
        <p:txBody>
          <a:bodyPr wrap="square" rtlCol="0">
            <a:spAutoFit/>
          </a:bodyPr>
          <a:lstStyle/>
          <a:p>
            <a:pPr marL="342900" indent="-342900" algn="just">
              <a:lnSpc>
                <a:spcPts val="3200"/>
              </a:lnSpc>
              <a:spcBef>
                <a:spcPts val="600"/>
              </a:spcBef>
              <a:spcAft>
                <a:spcPts val="600"/>
              </a:spcAft>
              <a:buClr>
                <a:srgbClr val="FF9900"/>
              </a:buClr>
              <a:buFont typeface="Wingdings" panose="05000000000000000000" pitchFamily="2" charset="2"/>
              <a:buChar char="p"/>
            </a:pP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转移概率</a:t>
            </a:r>
            <a:r>
              <a:rPr lang="en-US" altLang="zh-CN"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λ</a:t>
            </a: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给定指令的下条指令地址为非顺序地址的概率。</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ts val="32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时，所表示的情况是：第一条就是转移指令且转移成功。</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lvl="1" algn="ctr">
              <a:lnSpc>
                <a:spcPts val="3200"/>
              </a:lnSpc>
              <a:spcBef>
                <a:spcPts val="600"/>
              </a:spcBef>
              <a:spcAft>
                <a:spcPts val="600"/>
              </a:spcAft>
              <a:buClr>
                <a:srgbClr val="FF9900"/>
              </a:buClr>
            </a:pP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λ</a:t>
            </a:r>
            <a:r>
              <a:rPr lang="zh-CN" altLang="el-GR"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l-GR"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λ</a:t>
            </a:r>
            <a:r>
              <a:rPr lang="zh-CN" altLang="el-GR"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1" baseline="30000"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0</a:t>
            </a:r>
            <a:r>
              <a:rPr lang="el-GR"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·λ</a:t>
            </a:r>
            <a:endPar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ts val="32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时，所表示的情况是：第一条指令没有转移（其概率为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λ</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），第二条是转移指令且转移成功。所以有：</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lvl="1" algn="ctr">
              <a:lnSpc>
                <a:spcPts val="3200"/>
              </a:lnSpc>
              <a:spcBef>
                <a:spcPts val="600"/>
              </a:spcBef>
              <a:spcAft>
                <a:spcPts val="600"/>
              </a:spcAft>
              <a:buClr>
                <a:srgbClr val="FF9900"/>
              </a:buClr>
            </a:pP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λ</a:t>
            </a:r>
            <a:r>
              <a:rPr lang="zh-CN" altLang="el-GR"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1" baseline="30000"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1</a:t>
            </a:r>
            <a:r>
              <a:rPr lang="el-GR"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·λ</a:t>
            </a:r>
            <a:endPar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ts val="32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同理，</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λ</a:t>
            </a:r>
            <a:r>
              <a:rPr lang="zh-CN" altLang="el-GR"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1" baseline="30000"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2</a:t>
            </a:r>
            <a:r>
              <a:rPr lang="el-GR"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·λ</a:t>
            </a:r>
          </a:p>
          <a:p>
            <a:pPr marL="800100" lvl="1" indent="-342900" algn="just">
              <a:lnSpc>
                <a:spcPts val="32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依此类推，</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λ</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baseline="30000"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baseline="30000"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baseline="30000" dirty="0" err="1">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dirty="0" err="1">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·λ</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1&lt;k&lt;m</a:t>
            </a:r>
          </a:p>
          <a:p>
            <a:pPr marL="800100" lvl="1" indent="-342900" algn="just">
              <a:lnSpc>
                <a:spcPts val="32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如果前</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条指令均不转移，则不管第</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条指令是否转移，</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都等于</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，因此有：</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λ</a:t>
            </a:r>
            <a:r>
              <a:rPr lang="zh-CN" altLang="el-GR"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baseline="30000"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baseline="30000"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baseline="30000"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baseline="30000"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69253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010493" cy="830999"/>
            <a:chOff x="908362" y="278221"/>
            <a:chExt cx="3010493"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301049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Parallel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并行存储系统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7" name="Object 4">
            <a:extLst>
              <a:ext uri="{FF2B5EF4-FFF2-40B4-BE49-F238E27FC236}">
                <a16:creationId xmlns:a16="http://schemas.microsoft.com/office/drawing/2014/main" id="{8D92341A-A5B4-438C-9F9F-67599316D089}"/>
              </a:ext>
            </a:extLst>
          </p:cNvPr>
          <p:cNvGraphicFramePr>
            <a:graphicFrameLocks noChangeAspect="1"/>
          </p:cNvGraphicFramePr>
          <p:nvPr>
            <p:extLst>
              <p:ext uri="{D42A27DB-BD31-4B8C-83A1-F6EECF244321}">
                <p14:modId xmlns:p14="http://schemas.microsoft.com/office/powerpoint/2010/main" val="717349103"/>
              </p:ext>
            </p:extLst>
          </p:nvPr>
        </p:nvGraphicFramePr>
        <p:xfrm>
          <a:off x="362473" y="1770744"/>
          <a:ext cx="11470299" cy="1060863"/>
        </p:xfrm>
        <a:graphic>
          <a:graphicData uri="http://schemas.openxmlformats.org/presentationml/2006/ole">
            <mc:AlternateContent xmlns:mc="http://schemas.openxmlformats.org/markup-compatibility/2006">
              <mc:Choice xmlns:v="urn:schemas-microsoft-com:vml" Requires="v">
                <p:oleObj spid="_x0000_s11332" name="公式" r:id="rId4" imgW="5041900" imgH="469900" progId="Equation.3">
                  <p:embed/>
                </p:oleObj>
              </mc:Choice>
              <mc:Fallback>
                <p:oleObj name="公式" r:id="rId4" imgW="5041900" imgH="469900" progId="Equation.3">
                  <p:embed/>
                  <p:pic>
                    <p:nvPicPr>
                      <p:cNvPr id="154629" name="Object 4">
                        <a:extLst>
                          <a:ext uri="{FF2B5EF4-FFF2-40B4-BE49-F238E27FC236}">
                            <a16:creationId xmlns:a16="http://schemas.microsoft.com/office/drawing/2014/main" id="{5A69B7DC-68E0-426B-A697-269E2B4498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473" y="1770744"/>
                        <a:ext cx="11470299" cy="1060863"/>
                      </a:xfrm>
                      <a:prstGeom prst="rect">
                        <a:avLst/>
                      </a:prstGeom>
                      <a:solidFill>
                        <a:srgbClr val="EAEAEA"/>
                      </a:solidFill>
                      <a:ln>
                        <a:noFill/>
                      </a:ln>
                    </p:spPr>
                  </p:pic>
                </p:oleObj>
              </mc:Fallback>
            </mc:AlternateContent>
          </a:graphicData>
        </a:graphic>
      </p:graphicFrame>
      <p:graphicFrame>
        <p:nvGraphicFramePr>
          <p:cNvPr id="8" name="Object 6">
            <a:extLst>
              <a:ext uri="{FF2B5EF4-FFF2-40B4-BE49-F238E27FC236}">
                <a16:creationId xmlns:a16="http://schemas.microsoft.com/office/drawing/2014/main" id="{B3AA3EB3-4F9B-4162-80F3-A3B328934E3E}"/>
              </a:ext>
            </a:extLst>
          </p:cNvPr>
          <p:cNvGraphicFramePr>
            <a:graphicFrameLocks noChangeAspect="1"/>
          </p:cNvGraphicFramePr>
          <p:nvPr>
            <p:extLst>
              <p:ext uri="{D42A27DB-BD31-4B8C-83A1-F6EECF244321}">
                <p14:modId xmlns:p14="http://schemas.microsoft.com/office/powerpoint/2010/main" val="2455391364"/>
              </p:ext>
            </p:extLst>
          </p:nvPr>
        </p:nvGraphicFramePr>
        <p:xfrm>
          <a:off x="362473" y="3155443"/>
          <a:ext cx="2334346" cy="1060863"/>
        </p:xfrm>
        <a:graphic>
          <a:graphicData uri="http://schemas.openxmlformats.org/presentationml/2006/ole">
            <mc:AlternateContent xmlns:mc="http://schemas.openxmlformats.org/markup-compatibility/2006">
              <mc:Choice xmlns:v="urn:schemas-microsoft-com:vml" Requires="v">
                <p:oleObj spid="_x0000_s11333" name="公式" r:id="rId6" imgW="939392" imgH="431613" progId="Equation.3">
                  <p:embed/>
                </p:oleObj>
              </mc:Choice>
              <mc:Fallback>
                <p:oleObj name="公式" r:id="rId6" imgW="939392" imgH="431613" progId="Equation.3">
                  <p:embed/>
                  <p:pic>
                    <p:nvPicPr>
                      <p:cNvPr id="154631" name="Object 6">
                        <a:extLst>
                          <a:ext uri="{FF2B5EF4-FFF2-40B4-BE49-F238E27FC236}">
                            <a16:creationId xmlns:a16="http://schemas.microsoft.com/office/drawing/2014/main" id="{15A6D446-3E19-4440-9249-317FE1A932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473" y="3155443"/>
                        <a:ext cx="2334346" cy="1060863"/>
                      </a:xfrm>
                      <a:prstGeom prst="rect">
                        <a:avLst/>
                      </a:prstGeom>
                      <a:solidFill>
                        <a:srgbClr val="EAEAEA"/>
                      </a:solidFill>
                      <a:ln>
                        <a:noFill/>
                      </a:ln>
                    </p:spPr>
                  </p:pic>
                </p:oleObj>
              </mc:Fallback>
            </mc:AlternateContent>
          </a:graphicData>
        </a:graphic>
      </p:graphicFrame>
      <p:graphicFrame>
        <p:nvGraphicFramePr>
          <p:cNvPr id="9" name="Object 8">
            <a:extLst>
              <a:ext uri="{FF2B5EF4-FFF2-40B4-BE49-F238E27FC236}">
                <a16:creationId xmlns:a16="http://schemas.microsoft.com/office/drawing/2014/main" id="{DA314606-0D0A-4B04-8F0A-815AEFFA4EDF}"/>
              </a:ext>
            </a:extLst>
          </p:cNvPr>
          <p:cNvGraphicFramePr>
            <a:graphicFrameLocks noChangeAspect="1"/>
          </p:cNvGraphicFramePr>
          <p:nvPr>
            <p:extLst>
              <p:ext uri="{D42A27DB-BD31-4B8C-83A1-F6EECF244321}">
                <p14:modId xmlns:p14="http://schemas.microsoft.com/office/powerpoint/2010/main" val="2395934090"/>
              </p:ext>
            </p:extLst>
          </p:nvPr>
        </p:nvGraphicFramePr>
        <p:xfrm>
          <a:off x="326883" y="4828875"/>
          <a:ext cx="2405526" cy="989425"/>
        </p:xfrm>
        <a:graphic>
          <a:graphicData uri="http://schemas.openxmlformats.org/presentationml/2006/ole">
            <mc:AlternateContent xmlns:mc="http://schemas.openxmlformats.org/markup-compatibility/2006">
              <mc:Choice xmlns:v="urn:schemas-microsoft-com:vml" Requires="v">
                <p:oleObj spid="_x0000_s11334" name="公式" r:id="rId8" imgW="1016000" imgH="419100" progId="Equation.3">
                  <p:embed/>
                </p:oleObj>
              </mc:Choice>
              <mc:Fallback>
                <p:oleObj name="公式" r:id="rId8" imgW="1016000" imgH="419100" progId="Equation.3">
                  <p:embed/>
                  <p:pic>
                    <p:nvPicPr>
                      <p:cNvPr id="154633" name="Object 8">
                        <a:extLst>
                          <a:ext uri="{FF2B5EF4-FFF2-40B4-BE49-F238E27FC236}">
                            <a16:creationId xmlns:a16="http://schemas.microsoft.com/office/drawing/2014/main" id="{65961444-AA39-4385-9440-AEC110B73E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883" y="4828875"/>
                        <a:ext cx="2405526" cy="989425"/>
                      </a:xfrm>
                      <a:prstGeom prst="rect">
                        <a:avLst/>
                      </a:prstGeom>
                      <a:solidFill>
                        <a:srgbClr val="EAEAEA"/>
                      </a:solidFill>
                      <a:ln>
                        <a:noFill/>
                      </a:ln>
                    </p:spPr>
                  </p:pic>
                </p:oleObj>
              </mc:Fallback>
            </mc:AlternateContent>
          </a:graphicData>
        </a:graphic>
      </p:graphicFrame>
      <p:pic>
        <p:nvPicPr>
          <p:cNvPr id="3" name="图片 2">
            <a:extLst>
              <a:ext uri="{FF2B5EF4-FFF2-40B4-BE49-F238E27FC236}">
                <a16:creationId xmlns:a16="http://schemas.microsoft.com/office/drawing/2014/main" id="{8B519ECC-97FB-442B-8508-22914C1F976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416176" y="2831607"/>
            <a:ext cx="2595458" cy="3541260"/>
          </a:xfrm>
          <a:prstGeom prst="rect">
            <a:avLst/>
          </a:prstGeom>
        </p:spPr>
      </p:pic>
      <p:sp>
        <p:nvSpPr>
          <p:cNvPr id="4" name="文本框 3">
            <a:extLst>
              <a:ext uri="{FF2B5EF4-FFF2-40B4-BE49-F238E27FC236}">
                <a16:creationId xmlns:a16="http://schemas.microsoft.com/office/drawing/2014/main" id="{4D470B8C-3F65-4C4E-A059-2A3611533766}"/>
              </a:ext>
            </a:extLst>
          </p:cNvPr>
          <p:cNvSpPr txBox="1"/>
          <p:nvPr/>
        </p:nvSpPr>
        <p:spPr>
          <a:xfrm>
            <a:off x="6011634" y="2950026"/>
            <a:ext cx="5603423" cy="2797048"/>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从图中可以看出，当转移概率</a:t>
            </a:r>
            <a:r>
              <a:rPr lang="el-GR" altLang="zh-CN" sz="2400" b="1" dirty="0">
                <a:solidFill>
                  <a:srgbClr val="0066FF"/>
                </a:solidFill>
                <a:latin typeface="微软雅黑" panose="020B0503020204020204" pitchFamily="34" charset="-122"/>
                <a:ea typeface="微软雅黑" panose="020B0503020204020204" pitchFamily="34" charset="-122"/>
              </a:rPr>
              <a:t>λ</a:t>
            </a:r>
            <a:r>
              <a:rPr lang="en-US" altLang="zh-CN" sz="2400" b="1" dirty="0">
                <a:solidFill>
                  <a:srgbClr val="0066FF"/>
                </a:solidFill>
                <a:latin typeface="微软雅黑" panose="020B0503020204020204" pitchFamily="34" charset="-122"/>
                <a:ea typeface="微软雅黑" panose="020B0503020204020204" pitchFamily="34" charset="-122"/>
              </a:rPr>
              <a:t>&gt; 0.3</a:t>
            </a:r>
            <a:r>
              <a:rPr lang="zh-CN" altLang="en-US" sz="2400" dirty="0">
                <a:latin typeface="微软雅黑" panose="020B0503020204020204" pitchFamily="34" charset="-122"/>
                <a:ea typeface="微软雅黑" panose="020B0503020204020204" pitchFamily="34" charset="-122"/>
              </a:rPr>
              <a:t>时，</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等于</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情况下的</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差别不大。也就是说，此时</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取值再大，也不会带来多大的好处。而在</a:t>
            </a:r>
            <a:r>
              <a:rPr lang="el-GR" altLang="zh-CN" sz="2400" dirty="0">
                <a:solidFill>
                  <a:srgbClr val="0066FF"/>
                </a:solidFill>
                <a:latin typeface="微软雅黑" panose="020B0503020204020204" pitchFamily="34" charset="-122"/>
                <a:ea typeface="微软雅黑" panose="020B0503020204020204" pitchFamily="34" charset="-122"/>
              </a:rPr>
              <a:t>λ</a:t>
            </a:r>
            <a:r>
              <a:rPr lang="en-US" altLang="zh-CN" sz="2400" dirty="0">
                <a:solidFill>
                  <a:srgbClr val="0066FF"/>
                </a:solidFill>
                <a:latin typeface="微软雅黑" panose="020B0503020204020204" pitchFamily="34" charset="-122"/>
                <a:ea typeface="微软雅黑" panose="020B0503020204020204" pitchFamily="34" charset="-122"/>
              </a:rPr>
              <a:t>&lt; 0.1</a:t>
            </a:r>
            <a:r>
              <a:rPr lang="zh-CN" altLang="en-US" sz="2400" dirty="0">
                <a:latin typeface="微软雅黑" panose="020B0503020204020204" pitchFamily="34" charset="-122"/>
                <a:ea typeface="微软雅黑" panose="020B0503020204020204" pitchFamily="34" charset="-122"/>
              </a:rPr>
              <a:t>时，</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值的大小对</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的改进会有显著影响。</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860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4509210" cy="830998"/>
            <a:chOff x="908362" y="278221"/>
            <a:chExt cx="4509210" cy="830997"/>
          </a:xfrm>
        </p:grpSpPr>
        <p:sp>
          <p:nvSpPr>
            <p:cNvPr id="11" name="矩形 10">
              <a:extLst>
                <a:ext uri="{FF2B5EF4-FFF2-40B4-BE49-F238E27FC236}">
                  <a16:creationId xmlns:a16="http://schemas.microsoft.com/office/drawing/2014/main" id="{C2A05078-9393-4A56-B4A0-40E0462BC455}"/>
                </a:ext>
              </a:extLst>
            </p:cNvPr>
            <p:cNvSpPr/>
            <p:nvPr/>
          </p:nvSpPr>
          <p:spPr>
            <a:xfrm>
              <a:off x="908362" y="801441"/>
              <a:ext cx="450921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Summary</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Problems of 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969035"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总结：主存系统的问题</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文本框 7">
            <a:extLst>
              <a:ext uri="{FF2B5EF4-FFF2-40B4-BE49-F238E27FC236}">
                <a16:creationId xmlns:a16="http://schemas.microsoft.com/office/drawing/2014/main" id="{8A908DF5-BF6D-4443-BA5C-32901756B0EA}"/>
              </a:ext>
            </a:extLst>
          </p:cNvPr>
          <p:cNvSpPr txBox="1"/>
          <p:nvPr/>
        </p:nvSpPr>
        <p:spPr>
          <a:xfrm>
            <a:off x="1052051" y="1282547"/>
            <a:ext cx="10078065" cy="4828181"/>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芯片引脚数目增加缓慢，使得处理器对存储器的访问带宽日益紧张</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容量每两年增加</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倍，但延迟不会有太大改变，导致存储墙问题</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数据中心</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25%~40%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的功耗数据传输之上，可达数据运算功耗的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倍以上</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可通过提升行缓存命中率、更优化的数据摆放、更优化的策略</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357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linds(horizontal)">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blinds(horizontal)">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3496602" cy="830999"/>
            <a:chOff x="908363" y="278221"/>
            <a:chExt cx="3496602"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3" y="801442"/>
              <a:ext cx="349660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Basic Nomenclature of DRAM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207481"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DRAM</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中基本术语</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9" name="Picture 2">
            <a:extLst>
              <a:ext uri="{FF2B5EF4-FFF2-40B4-BE49-F238E27FC236}">
                <a16:creationId xmlns:a16="http://schemas.microsoft.com/office/drawing/2014/main" id="{0D1AC189-1691-4CF9-9E59-B1414B64D70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7431" y="1998175"/>
            <a:ext cx="9717181" cy="377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4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1559532" cy="830999"/>
            <a:chOff x="908363" y="278221"/>
            <a:chExt cx="1559532"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3" y="801442"/>
              <a:ext cx="155953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Channel</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94154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通道</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7" name="Picture 2">
            <a:extLst>
              <a:ext uri="{FF2B5EF4-FFF2-40B4-BE49-F238E27FC236}">
                <a16:creationId xmlns:a16="http://schemas.microsoft.com/office/drawing/2014/main" id="{B770AD26-E486-4B3D-8FE2-07CB155CC4A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5560" y="2267052"/>
            <a:ext cx="9338098" cy="326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2D691D1A-D58E-4FE4-BF01-733F25E51C26}"/>
              </a:ext>
            </a:extLst>
          </p:cNvPr>
          <p:cNvSpPr txBox="1"/>
          <p:nvPr/>
        </p:nvSpPr>
        <p:spPr>
          <a:xfrm>
            <a:off x="1471246" y="1541333"/>
            <a:ext cx="6512549" cy="444289"/>
          </a:xfrm>
          <a:prstGeom prst="rect">
            <a:avLst/>
          </a:prstGeom>
          <a:noFill/>
        </p:spPr>
        <p:txBody>
          <a:bodyPr wrap="square" rtlCol="0">
            <a:spAutoFit/>
          </a:bodyPr>
          <a:lstStyle/>
          <a:p>
            <a:pPr marL="342900" indent="-342900" algn="just">
              <a:lnSpc>
                <a:spcPts val="2880"/>
              </a:lnSpc>
              <a:spcBef>
                <a:spcPts val="600"/>
              </a:spcBef>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主存控制器和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模块之间的数据通路</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77980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1360761" cy="830999"/>
            <a:chOff x="908363" y="278221"/>
            <a:chExt cx="1360761"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3" y="801442"/>
              <a:ext cx="125473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Rank</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07164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Rank</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文本框 7">
            <a:extLst>
              <a:ext uri="{FF2B5EF4-FFF2-40B4-BE49-F238E27FC236}">
                <a16:creationId xmlns:a16="http://schemas.microsoft.com/office/drawing/2014/main" id="{2D691D1A-D58E-4FE4-BF01-733F25E51C26}"/>
              </a:ext>
            </a:extLst>
          </p:cNvPr>
          <p:cNvSpPr txBox="1"/>
          <p:nvPr/>
        </p:nvSpPr>
        <p:spPr>
          <a:xfrm>
            <a:off x="2340078" y="1138207"/>
            <a:ext cx="8596408" cy="1211807"/>
          </a:xfrm>
          <a:prstGeom prst="rect">
            <a:avLst/>
          </a:prstGeom>
          <a:noFill/>
        </p:spPr>
        <p:txBody>
          <a:bodyPr wrap="square" rtlCol="0">
            <a:spAutoFit/>
          </a:bodyPr>
          <a:lstStyle/>
          <a:p>
            <a:pPr marL="342900" indent="-342900" algn="just">
              <a:lnSpc>
                <a:spcPct val="150000"/>
              </a:lnSpc>
              <a:spcBef>
                <a:spcPts val="600"/>
              </a:spcBef>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由</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个或多个</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芯片构成的集合，也称</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物理</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Bank</a:t>
            </a:r>
          </a:p>
          <a:p>
            <a:pPr marL="342900" indent="-342900" algn="just">
              <a:lnSpc>
                <a:spcPct val="150000"/>
              </a:lnSpc>
              <a:spcBef>
                <a:spcPts val="600"/>
              </a:spcBef>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内所有的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芯片以“</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步调一致</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”的方式工作</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Picture 2">
            <a:extLst>
              <a:ext uri="{FF2B5EF4-FFF2-40B4-BE49-F238E27FC236}">
                <a16:creationId xmlns:a16="http://schemas.microsoft.com/office/drawing/2014/main" id="{3F0A19CF-C18F-4610-8D46-1A9A294D4B8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7206" y="2348733"/>
            <a:ext cx="7677150"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a:extLst>
              <a:ext uri="{FF2B5EF4-FFF2-40B4-BE49-F238E27FC236}">
                <a16:creationId xmlns:a16="http://schemas.microsoft.com/office/drawing/2014/main" id="{3E76B3E9-3AF9-4193-92FF-5C615DB4A3EE}"/>
              </a:ext>
            </a:extLst>
          </p:cNvPr>
          <p:cNvCxnSpPr>
            <a:cxnSpLocks noChangeShapeType="1"/>
          </p:cNvCxnSpPr>
          <p:nvPr/>
        </p:nvCxnSpPr>
        <p:spPr bwMode="auto">
          <a:xfrm>
            <a:off x="3851531" y="6093645"/>
            <a:ext cx="2374900" cy="0"/>
          </a:xfrm>
          <a:prstGeom prst="line">
            <a:avLst/>
          </a:prstGeom>
          <a:noFill/>
          <a:ln w="28575" algn="ctr">
            <a:solidFill>
              <a:srgbClr val="0033CC"/>
            </a:solidFill>
            <a:round/>
            <a:headEnd/>
            <a:tailEnd/>
          </a:ln>
          <a:extLst>
            <a:ext uri="{909E8E84-426E-40DD-AFC4-6F175D3DCCD1}">
              <a14:hiddenFill xmlns:a14="http://schemas.microsoft.com/office/drawing/2010/main">
                <a:noFill/>
              </a14:hiddenFill>
            </a:ext>
          </a:extLst>
        </p:spPr>
      </p:cxnSp>
      <p:cxnSp>
        <p:nvCxnSpPr>
          <p:cNvPr id="14" name="直接连接符 13">
            <a:extLst>
              <a:ext uri="{FF2B5EF4-FFF2-40B4-BE49-F238E27FC236}">
                <a16:creationId xmlns:a16="http://schemas.microsoft.com/office/drawing/2014/main" id="{C55A0365-3DC3-4C58-8CFD-C3F890D2C74C}"/>
              </a:ext>
            </a:extLst>
          </p:cNvPr>
          <p:cNvCxnSpPr>
            <a:cxnSpLocks noChangeShapeType="1"/>
          </p:cNvCxnSpPr>
          <p:nvPr/>
        </p:nvCxnSpPr>
        <p:spPr bwMode="auto">
          <a:xfrm flipV="1">
            <a:off x="6226431" y="3429820"/>
            <a:ext cx="0" cy="2663825"/>
          </a:xfrm>
          <a:prstGeom prst="line">
            <a:avLst/>
          </a:prstGeom>
          <a:noFill/>
          <a:ln w="28575" algn="ctr">
            <a:solidFill>
              <a:srgbClr val="0033CC"/>
            </a:solidFill>
            <a:round/>
            <a:headEnd/>
            <a:tailEnd/>
          </a:ln>
          <a:extLst>
            <a:ext uri="{909E8E84-426E-40DD-AFC4-6F175D3DCCD1}">
              <a14:hiddenFill xmlns:a14="http://schemas.microsoft.com/office/drawing/2010/main">
                <a:noFill/>
              </a14:hiddenFill>
            </a:ext>
          </a:extLst>
        </p:spPr>
      </p:cxnSp>
      <p:cxnSp>
        <p:nvCxnSpPr>
          <p:cNvPr id="15" name="直接连接符 14">
            <a:extLst>
              <a:ext uri="{FF2B5EF4-FFF2-40B4-BE49-F238E27FC236}">
                <a16:creationId xmlns:a16="http://schemas.microsoft.com/office/drawing/2014/main" id="{5F99EC34-2E06-467A-952F-6AFC8177390B}"/>
              </a:ext>
            </a:extLst>
          </p:cNvPr>
          <p:cNvCxnSpPr>
            <a:cxnSpLocks noChangeShapeType="1"/>
          </p:cNvCxnSpPr>
          <p:nvPr/>
        </p:nvCxnSpPr>
        <p:spPr bwMode="auto">
          <a:xfrm>
            <a:off x="3851531" y="6353995"/>
            <a:ext cx="3816350" cy="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16" name="直接连接符 15">
            <a:extLst>
              <a:ext uri="{FF2B5EF4-FFF2-40B4-BE49-F238E27FC236}">
                <a16:creationId xmlns:a16="http://schemas.microsoft.com/office/drawing/2014/main" id="{CF3A44FF-9A01-42D0-AF85-5E5819B55B51}"/>
              </a:ext>
            </a:extLst>
          </p:cNvPr>
          <p:cNvCxnSpPr>
            <a:cxnSpLocks noChangeShapeType="1"/>
          </p:cNvCxnSpPr>
          <p:nvPr/>
        </p:nvCxnSpPr>
        <p:spPr bwMode="auto">
          <a:xfrm flipV="1">
            <a:off x="7667881" y="3429820"/>
            <a:ext cx="0" cy="2906713"/>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17" name="直接箭头连接符 16">
            <a:extLst>
              <a:ext uri="{FF2B5EF4-FFF2-40B4-BE49-F238E27FC236}">
                <a16:creationId xmlns:a16="http://schemas.microsoft.com/office/drawing/2014/main" id="{638508E4-71F1-440F-A9B5-C31DAFEF7A13}"/>
              </a:ext>
            </a:extLst>
          </p:cNvPr>
          <p:cNvCxnSpPr>
            <a:cxnSpLocks noChangeShapeType="1"/>
          </p:cNvCxnSpPr>
          <p:nvPr/>
        </p:nvCxnSpPr>
        <p:spPr bwMode="auto">
          <a:xfrm flipH="1">
            <a:off x="6083556" y="3429820"/>
            <a:ext cx="142875" cy="0"/>
          </a:xfrm>
          <a:prstGeom prst="straightConnector1">
            <a:avLst/>
          </a:prstGeom>
          <a:noFill/>
          <a:ln w="28575" algn="ctr">
            <a:solidFill>
              <a:srgbClr val="0033CC"/>
            </a:solidFill>
            <a:round/>
            <a:headEnd/>
            <a:tailEnd type="triangle" w="med" len="med"/>
          </a:ln>
          <a:extLst>
            <a:ext uri="{909E8E84-426E-40DD-AFC4-6F175D3DCCD1}">
              <a14:hiddenFill xmlns:a14="http://schemas.microsoft.com/office/drawing/2010/main">
                <a:noFill/>
              </a14:hiddenFill>
            </a:ext>
          </a:extLst>
        </p:spPr>
      </p:cxnSp>
      <p:cxnSp>
        <p:nvCxnSpPr>
          <p:cNvPr id="18" name="直接箭头连接符 17">
            <a:extLst>
              <a:ext uri="{FF2B5EF4-FFF2-40B4-BE49-F238E27FC236}">
                <a16:creationId xmlns:a16="http://schemas.microsoft.com/office/drawing/2014/main" id="{E807DC60-4F96-4DF6-86AE-A4788EBDBF6A}"/>
              </a:ext>
            </a:extLst>
          </p:cNvPr>
          <p:cNvCxnSpPr>
            <a:cxnSpLocks noChangeShapeType="1"/>
          </p:cNvCxnSpPr>
          <p:nvPr/>
        </p:nvCxnSpPr>
        <p:spPr bwMode="auto">
          <a:xfrm flipH="1">
            <a:off x="6083556" y="4234683"/>
            <a:ext cx="142875" cy="0"/>
          </a:xfrm>
          <a:prstGeom prst="straightConnector1">
            <a:avLst/>
          </a:prstGeom>
          <a:noFill/>
          <a:ln w="28575" algn="ctr">
            <a:solidFill>
              <a:srgbClr val="0033CC"/>
            </a:solidFill>
            <a:round/>
            <a:headEnd/>
            <a:tailEnd type="triangle" w="med" len="med"/>
          </a:ln>
          <a:extLst>
            <a:ext uri="{909E8E84-426E-40DD-AFC4-6F175D3DCCD1}">
              <a14:hiddenFill xmlns:a14="http://schemas.microsoft.com/office/drawing/2010/main">
                <a:noFill/>
              </a14:hiddenFill>
            </a:ext>
          </a:extLst>
        </p:spPr>
      </p:cxnSp>
      <p:cxnSp>
        <p:nvCxnSpPr>
          <p:cNvPr id="19" name="直接箭头连接符 18">
            <a:extLst>
              <a:ext uri="{FF2B5EF4-FFF2-40B4-BE49-F238E27FC236}">
                <a16:creationId xmlns:a16="http://schemas.microsoft.com/office/drawing/2014/main" id="{83D76236-D7F8-4C44-B743-665F9BC556C9}"/>
              </a:ext>
            </a:extLst>
          </p:cNvPr>
          <p:cNvCxnSpPr>
            <a:cxnSpLocks noChangeShapeType="1"/>
          </p:cNvCxnSpPr>
          <p:nvPr/>
        </p:nvCxnSpPr>
        <p:spPr bwMode="auto">
          <a:xfrm flipH="1">
            <a:off x="6083556" y="5117333"/>
            <a:ext cx="142875" cy="0"/>
          </a:xfrm>
          <a:prstGeom prst="straightConnector1">
            <a:avLst/>
          </a:prstGeom>
          <a:noFill/>
          <a:ln w="28575" algn="ctr">
            <a:solidFill>
              <a:srgbClr val="0033CC"/>
            </a:solidFill>
            <a:round/>
            <a:headEnd/>
            <a:tailEnd type="triangle" w="med" len="med"/>
          </a:ln>
          <a:extLst>
            <a:ext uri="{909E8E84-426E-40DD-AFC4-6F175D3DCCD1}">
              <a14:hiddenFill xmlns:a14="http://schemas.microsoft.com/office/drawing/2010/main">
                <a:noFill/>
              </a14:hiddenFill>
            </a:ext>
          </a:extLst>
        </p:spPr>
      </p:cxnSp>
      <p:cxnSp>
        <p:nvCxnSpPr>
          <p:cNvPr id="20" name="直接箭头连接符 19">
            <a:extLst>
              <a:ext uri="{FF2B5EF4-FFF2-40B4-BE49-F238E27FC236}">
                <a16:creationId xmlns:a16="http://schemas.microsoft.com/office/drawing/2014/main" id="{1093DC84-21FB-4154-B241-A03850F8AB00}"/>
              </a:ext>
            </a:extLst>
          </p:cNvPr>
          <p:cNvCxnSpPr>
            <a:cxnSpLocks noChangeShapeType="1"/>
          </p:cNvCxnSpPr>
          <p:nvPr/>
        </p:nvCxnSpPr>
        <p:spPr bwMode="auto">
          <a:xfrm flipH="1">
            <a:off x="6083556" y="5877745"/>
            <a:ext cx="142875" cy="0"/>
          </a:xfrm>
          <a:prstGeom prst="straightConnector1">
            <a:avLst/>
          </a:prstGeom>
          <a:noFill/>
          <a:ln w="28575" algn="ctr">
            <a:solidFill>
              <a:srgbClr val="0033CC"/>
            </a:solidFill>
            <a:round/>
            <a:headEnd/>
            <a:tailEnd type="triangle" w="med" len="med"/>
          </a:ln>
          <a:extLst>
            <a:ext uri="{909E8E84-426E-40DD-AFC4-6F175D3DCCD1}">
              <a14:hiddenFill xmlns:a14="http://schemas.microsoft.com/office/drawing/2010/main">
                <a:noFill/>
              </a14:hiddenFill>
            </a:ext>
          </a:extLst>
        </p:spPr>
      </p:cxnSp>
      <p:cxnSp>
        <p:nvCxnSpPr>
          <p:cNvPr id="21" name="直接箭头连接符 20">
            <a:extLst>
              <a:ext uri="{FF2B5EF4-FFF2-40B4-BE49-F238E27FC236}">
                <a16:creationId xmlns:a16="http://schemas.microsoft.com/office/drawing/2014/main" id="{E94E011E-A0F8-4967-97FF-B52D27D59CBD}"/>
              </a:ext>
            </a:extLst>
          </p:cNvPr>
          <p:cNvCxnSpPr>
            <a:cxnSpLocks noChangeShapeType="1"/>
          </p:cNvCxnSpPr>
          <p:nvPr/>
        </p:nvCxnSpPr>
        <p:spPr bwMode="auto">
          <a:xfrm flipH="1">
            <a:off x="7509131" y="5877745"/>
            <a:ext cx="144462" cy="0"/>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2" name="直接箭头连接符 21">
            <a:extLst>
              <a:ext uri="{FF2B5EF4-FFF2-40B4-BE49-F238E27FC236}">
                <a16:creationId xmlns:a16="http://schemas.microsoft.com/office/drawing/2014/main" id="{B2EAF682-81F9-4EC3-8572-FB764748AC3F}"/>
              </a:ext>
            </a:extLst>
          </p:cNvPr>
          <p:cNvCxnSpPr>
            <a:cxnSpLocks noChangeShapeType="1"/>
          </p:cNvCxnSpPr>
          <p:nvPr/>
        </p:nvCxnSpPr>
        <p:spPr bwMode="auto">
          <a:xfrm flipH="1">
            <a:off x="7518656" y="5055420"/>
            <a:ext cx="144462" cy="0"/>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3" name="直接箭头连接符 22">
            <a:extLst>
              <a:ext uri="{FF2B5EF4-FFF2-40B4-BE49-F238E27FC236}">
                <a16:creationId xmlns:a16="http://schemas.microsoft.com/office/drawing/2014/main" id="{5236C844-27FF-4B5F-A1BF-19269F249949}"/>
              </a:ext>
            </a:extLst>
          </p:cNvPr>
          <p:cNvCxnSpPr>
            <a:cxnSpLocks noChangeShapeType="1"/>
          </p:cNvCxnSpPr>
          <p:nvPr/>
        </p:nvCxnSpPr>
        <p:spPr bwMode="auto">
          <a:xfrm flipH="1">
            <a:off x="7509131" y="4136258"/>
            <a:ext cx="144462" cy="0"/>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4" name="直接箭头连接符 23">
            <a:extLst>
              <a:ext uri="{FF2B5EF4-FFF2-40B4-BE49-F238E27FC236}">
                <a16:creationId xmlns:a16="http://schemas.microsoft.com/office/drawing/2014/main" id="{4A7B9292-D0B6-4778-9913-D8C7A3C41195}"/>
              </a:ext>
            </a:extLst>
          </p:cNvPr>
          <p:cNvCxnSpPr>
            <a:cxnSpLocks noChangeShapeType="1"/>
          </p:cNvCxnSpPr>
          <p:nvPr/>
        </p:nvCxnSpPr>
        <p:spPr bwMode="auto">
          <a:xfrm flipH="1">
            <a:off x="7509131" y="3429820"/>
            <a:ext cx="144462" cy="0"/>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8720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par>
                                <p:cTn id="17" presetID="3" presetClass="entr" presetSubtype="1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par>
                                <p:cTn id="20" presetID="3" presetClass="entr" presetSubtype="1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par>
                                <p:cTn id="28" presetID="3" presetClass="entr" presetSubtype="1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linds(horizontal)">
                                      <p:cBhvr>
                                        <p:cTn id="30" dur="500"/>
                                        <p:tgtEl>
                                          <p:spTgt spid="21"/>
                                        </p:tgtEl>
                                      </p:cBhvr>
                                    </p:animEffect>
                                  </p:childTnLst>
                                </p:cTn>
                              </p:par>
                              <p:par>
                                <p:cTn id="31" presetID="3" presetClass="entr" presetSubtype="1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linds(horizontal)">
                                      <p:cBhvr>
                                        <p:cTn id="33" dur="500"/>
                                        <p:tgtEl>
                                          <p:spTgt spid="22"/>
                                        </p:tgtEl>
                                      </p:cBhvr>
                                    </p:animEffect>
                                  </p:childTnLst>
                                </p:cTn>
                              </p:par>
                              <p:par>
                                <p:cTn id="34" presetID="3" presetClass="entr" presetSubtype="1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500"/>
                                        <p:tgtEl>
                                          <p:spTgt spid="23"/>
                                        </p:tgtEl>
                                      </p:cBhvr>
                                    </p:animEffect>
                                  </p:childTnLst>
                                </p:cTn>
                              </p:par>
                              <p:par>
                                <p:cTn id="37" presetID="3" presetClass="entr" presetSubtype="1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linds(horizontal)">
                                      <p:cBhvr>
                                        <p:cTn id="39" dur="500"/>
                                        <p:tgtEl>
                                          <p:spTgt spid="24"/>
                                        </p:tgtEl>
                                      </p:cBhvr>
                                    </p:animEffect>
                                  </p:childTnLst>
                                </p:cTn>
                              </p:par>
                              <p:par>
                                <p:cTn id="40" presetID="3" presetClass="entr" presetSubtype="1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1360761" cy="830999"/>
            <a:chOff x="908363" y="278221"/>
            <a:chExt cx="1360761"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3" y="801442"/>
              <a:ext cx="125473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Rank</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07164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Rank</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文本框 7">
            <a:extLst>
              <a:ext uri="{FF2B5EF4-FFF2-40B4-BE49-F238E27FC236}">
                <a16:creationId xmlns:a16="http://schemas.microsoft.com/office/drawing/2014/main" id="{2D691D1A-D58E-4FE4-BF01-733F25E51C26}"/>
              </a:ext>
            </a:extLst>
          </p:cNvPr>
          <p:cNvSpPr txBox="1"/>
          <p:nvPr/>
        </p:nvSpPr>
        <p:spPr>
          <a:xfrm>
            <a:off x="1523999" y="1275857"/>
            <a:ext cx="9147015" cy="3935629"/>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的位宽 ≠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芯片的位宽</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rank</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芯片的数目由</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的位宽决定</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假设主存系统总位宽为</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64bits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，两款</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芯片的位宽分别为</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8bits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16bits</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前者，一个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rank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内需集成</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片</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；后者，一个</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rank</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内需集成</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片</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DRAM</a:t>
            </a: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rank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芯片的总容量没有限制</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每个</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DIMM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最多可包含</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rank</a:t>
            </a:r>
          </a:p>
        </p:txBody>
      </p:sp>
    </p:spTree>
    <p:extLst>
      <p:ext uri="{BB962C8B-B14F-4D97-AF65-F5344CB8AC3E}">
        <p14:creationId xmlns:p14="http://schemas.microsoft.com/office/powerpoint/2010/main" val="65477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linds(horizont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blinds(horizontal)">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blinds(horizontal)">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tx1"/>
            </a:gs>
            <a:gs pos="57000">
              <a:srgbClr val="000000">
                <a:alpha val="92000"/>
              </a:srgbClr>
            </a:gs>
            <a:gs pos="0">
              <a:schemeClr val="tx1">
                <a:alpha val="2300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提纲页">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tju">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tj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j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j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j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j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j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j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j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j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j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j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j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44338</TotalTime>
  <Words>2813</Words>
  <Application>Microsoft Office PowerPoint</Application>
  <PresentationFormat>宽屏</PresentationFormat>
  <Paragraphs>434</Paragraphs>
  <Slides>58</Slides>
  <Notes>58</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58</vt:i4>
      </vt:variant>
    </vt:vector>
  </HeadingPairs>
  <TitlesOfParts>
    <vt:vector size="69" baseType="lpstr">
      <vt:lpstr>等线</vt:lpstr>
      <vt:lpstr>等线 Light</vt:lpstr>
      <vt:lpstr>微软雅黑</vt:lpstr>
      <vt:lpstr>Arial</vt:lpstr>
      <vt:lpstr>Tahoma</vt:lpstr>
      <vt:lpstr>Times New Roman</vt:lpstr>
      <vt:lpstr>Wingdings</vt:lpstr>
      <vt:lpstr>Office 主题​​</vt:lpstr>
      <vt:lpstr>提纲页</vt:lpstr>
      <vt:lpstr>图片</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陈冠宏</dc:creator>
  <cp:lastModifiedBy>WJZ</cp:lastModifiedBy>
  <cp:revision>2967</cp:revision>
  <dcterms:created xsi:type="dcterms:W3CDTF">2016-08-12T08:20:00Z</dcterms:created>
  <dcterms:modified xsi:type="dcterms:W3CDTF">2022-04-04T08:23:15Z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